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8" r:id="rId6"/>
    <p:sldId id="259" r:id="rId7"/>
    <p:sldId id="260" r:id="rId8"/>
    <p:sldId id="278" r:id="rId9"/>
    <p:sldId id="262" r:id="rId10"/>
    <p:sldId id="263" r:id="rId11"/>
    <p:sldId id="264" r:id="rId12"/>
    <p:sldId id="265" r:id="rId13"/>
    <p:sldId id="266" r:id="rId14"/>
    <p:sldId id="275" r:id="rId15"/>
    <p:sldId id="268" r:id="rId16"/>
    <p:sldId id="269" r:id="rId17"/>
    <p:sldId id="270" r:id="rId18"/>
    <p:sldId id="271" r:id="rId19"/>
    <p:sldId id="279" r:id="rId20"/>
    <p:sldId id="272" r:id="rId21"/>
    <p:sldId id="276" r:id="rId22"/>
    <p:sldId id="273" r:id="rId23"/>
    <p:sldId id="274" r:id="rId24"/>
    <p:sldId id="277" r:id="rId25"/>
    <p:sldId id="267" r:id="rId26"/>
  </p:sldIdLst>
  <p:sldSz cx="12192000" cy="6858000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61580" autoAdjust="0"/>
  </p:normalViewPr>
  <p:slideViewPr>
    <p:cSldViewPr snapToGrid="0">
      <p:cViewPr varScale="1">
        <p:scale>
          <a:sx n="60" d="100"/>
          <a:sy n="60" d="100"/>
        </p:scale>
        <p:origin x="1962" y="7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DF1AC-D838-49D4-B5FC-26EC3C5DA6E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1A738DF-02FA-4E77-8389-A2EAE1DB7BAC}">
      <dgm:prSet phldrT="[Text]"/>
      <dgm:spPr/>
      <dgm:t>
        <a:bodyPr/>
        <a:lstStyle/>
        <a:p>
          <a:r>
            <a:rPr lang="da-DK" b="1" dirty="0" smtClean="0"/>
            <a:t>17. juni</a:t>
          </a:r>
          <a:r>
            <a:rPr lang="da-DK" dirty="0" smtClean="0"/>
            <a:t/>
          </a:r>
          <a:br>
            <a:rPr lang="da-DK" dirty="0" smtClean="0"/>
          </a:br>
          <a:r>
            <a:rPr lang="da-DK" dirty="0" smtClean="0"/>
            <a:t/>
          </a:r>
          <a:br>
            <a:rPr lang="da-DK" dirty="0" smtClean="0"/>
          </a:br>
          <a:r>
            <a:rPr lang="da-DK" dirty="0" smtClean="0"/>
            <a:t>Afstemningen begynder</a:t>
          </a:r>
          <a:endParaRPr lang="da-DK" dirty="0"/>
        </a:p>
      </dgm:t>
    </dgm:pt>
    <dgm:pt modelId="{83C0426F-E45C-478D-96BF-9553B6823993}" type="parTrans" cxnId="{CF764E43-E283-47B5-86EB-671DDA8F0CEF}">
      <dgm:prSet/>
      <dgm:spPr/>
      <dgm:t>
        <a:bodyPr/>
        <a:lstStyle/>
        <a:p>
          <a:endParaRPr lang="da-DK"/>
        </a:p>
      </dgm:t>
    </dgm:pt>
    <dgm:pt modelId="{CB1485DE-4A90-4C7A-B550-96E653D3E69B}" type="sibTrans" cxnId="{CF764E43-E283-47B5-86EB-671DDA8F0CEF}">
      <dgm:prSet/>
      <dgm:spPr/>
      <dgm:t>
        <a:bodyPr/>
        <a:lstStyle/>
        <a:p>
          <a:endParaRPr lang="da-DK"/>
        </a:p>
      </dgm:t>
    </dgm:pt>
    <dgm:pt modelId="{FA02A5D7-4B94-43D0-BF25-EA4FB16AA61E}">
      <dgm:prSet phldrT="[Text]"/>
      <dgm:spPr/>
      <dgm:t>
        <a:bodyPr/>
        <a:lstStyle/>
        <a:p>
          <a:r>
            <a:rPr lang="da-DK" b="1" dirty="0" smtClean="0"/>
            <a:t>24. juni</a:t>
          </a:r>
          <a:r>
            <a:rPr lang="da-DK" dirty="0" smtClean="0"/>
            <a:t/>
          </a:r>
          <a:br>
            <a:rPr lang="da-DK" dirty="0" smtClean="0"/>
          </a:br>
          <a:r>
            <a:rPr lang="da-DK" dirty="0" smtClean="0"/>
            <a:t/>
          </a:r>
          <a:br>
            <a:rPr lang="da-DK" dirty="0" smtClean="0"/>
          </a:br>
          <a:r>
            <a:rPr lang="da-DK" dirty="0" smtClean="0"/>
            <a:t>Vi sender en reminder til de medlemmer, der mangler at stemme</a:t>
          </a:r>
          <a:endParaRPr lang="da-DK" dirty="0"/>
        </a:p>
      </dgm:t>
    </dgm:pt>
    <dgm:pt modelId="{07EFF810-6836-4BB7-9735-CFA72093A47D}" type="parTrans" cxnId="{9276B19B-17CA-47D7-BDF5-60E6F4323A44}">
      <dgm:prSet/>
      <dgm:spPr/>
      <dgm:t>
        <a:bodyPr/>
        <a:lstStyle/>
        <a:p>
          <a:endParaRPr lang="da-DK"/>
        </a:p>
      </dgm:t>
    </dgm:pt>
    <dgm:pt modelId="{26C58882-AF65-48E3-8AA9-CB307A2229B5}" type="sibTrans" cxnId="{9276B19B-17CA-47D7-BDF5-60E6F4323A44}">
      <dgm:prSet/>
      <dgm:spPr/>
      <dgm:t>
        <a:bodyPr/>
        <a:lstStyle/>
        <a:p>
          <a:endParaRPr lang="da-DK"/>
        </a:p>
      </dgm:t>
    </dgm:pt>
    <dgm:pt modelId="{28521C1B-BCDC-4408-B34D-236ED9A224AE}">
      <dgm:prSet phldrT="[Text]"/>
      <dgm:spPr/>
      <dgm:t>
        <a:bodyPr/>
        <a:lstStyle/>
        <a:p>
          <a:r>
            <a:rPr lang="da-DK" b="1" dirty="0" smtClean="0"/>
            <a:t>1. juli</a:t>
          </a:r>
          <a:r>
            <a:rPr lang="da-DK" dirty="0" smtClean="0"/>
            <a:t/>
          </a:r>
          <a:br>
            <a:rPr lang="da-DK" dirty="0" smtClean="0"/>
          </a:br>
          <a:r>
            <a:rPr lang="da-DK" dirty="0" smtClean="0"/>
            <a:t/>
          </a:r>
          <a:br>
            <a:rPr lang="da-DK" dirty="0" smtClean="0"/>
          </a:br>
          <a:r>
            <a:rPr lang="da-DK" dirty="0" smtClean="0"/>
            <a:t>Afstemningen lukker kl. 12.00. </a:t>
          </a:r>
          <a:endParaRPr lang="da-DK" dirty="0"/>
        </a:p>
      </dgm:t>
    </dgm:pt>
    <dgm:pt modelId="{191F72BC-C04C-49F1-AD44-00898D9F9AC6}" type="parTrans" cxnId="{0DC7280D-F5A0-4719-9A49-31AF001B6CC6}">
      <dgm:prSet/>
      <dgm:spPr/>
      <dgm:t>
        <a:bodyPr/>
        <a:lstStyle/>
        <a:p>
          <a:endParaRPr lang="da-DK"/>
        </a:p>
      </dgm:t>
    </dgm:pt>
    <dgm:pt modelId="{00D15E54-733D-4C9E-9D06-B7605AD1F1A0}" type="sibTrans" cxnId="{0DC7280D-F5A0-4719-9A49-31AF001B6CC6}">
      <dgm:prSet/>
      <dgm:spPr/>
      <dgm:t>
        <a:bodyPr/>
        <a:lstStyle/>
        <a:p>
          <a:endParaRPr lang="da-DK"/>
        </a:p>
      </dgm:t>
    </dgm:pt>
    <dgm:pt modelId="{F1EA86E9-11EF-4F0A-B47F-93E6022DC356}">
      <dgm:prSet phldrT="[Text]"/>
      <dgm:spPr/>
      <dgm:t>
        <a:bodyPr/>
        <a:lstStyle/>
        <a:p>
          <a:r>
            <a:rPr lang="da-DK" dirty="0" smtClean="0"/>
            <a:t>Resultatet offentliggøres</a:t>
          </a:r>
          <a:endParaRPr lang="da-DK" dirty="0"/>
        </a:p>
      </dgm:t>
    </dgm:pt>
    <dgm:pt modelId="{1F4EE536-70C3-4928-8AEF-4A0F05EEB20F}" type="parTrans" cxnId="{EF401F82-ADC7-4F35-B56F-2E9CBC96EFA1}">
      <dgm:prSet/>
      <dgm:spPr/>
      <dgm:t>
        <a:bodyPr/>
        <a:lstStyle/>
        <a:p>
          <a:endParaRPr lang="da-DK"/>
        </a:p>
      </dgm:t>
    </dgm:pt>
    <dgm:pt modelId="{935F7F3D-7FEC-4A39-BA7C-DF18C9949409}" type="sibTrans" cxnId="{EF401F82-ADC7-4F35-B56F-2E9CBC96EFA1}">
      <dgm:prSet/>
      <dgm:spPr/>
      <dgm:t>
        <a:bodyPr/>
        <a:lstStyle/>
        <a:p>
          <a:endParaRPr lang="da-DK"/>
        </a:p>
      </dgm:t>
    </dgm:pt>
    <dgm:pt modelId="{13329AEF-C27A-4652-AB1E-65BF8F85F82C}" type="pres">
      <dgm:prSet presAssocID="{941DF1AC-D838-49D4-B5FC-26EC3C5DA6E6}" presName="Name0" presStyleCnt="0">
        <dgm:presLayoutVars>
          <dgm:dir/>
          <dgm:resizeHandles val="exact"/>
        </dgm:presLayoutVars>
      </dgm:prSet>
      <dgm:spPr/>
    </dgm:pt>
    <dgm:pt modelId="{32A7F871-7BDB-4F49-8009-D5D4F656E381}" type="pres">
      <dgm:prSet presAssocID="{941DF1AC-D838-49D4-B5FC-26EC3C5DA6E6}" presName="arrow" presStyleLbl="bgShp" presStyleIdx="0" presStyleCnt="1"/>
      <dgm:spPr/>
    </dgm:pt>
    <dgm:pt modelId="{1A002B74-97D8-41EF-BD55-25AFC267BF8F}" type="pres">
      <dgm:prSet presAssocID="{941DF1AC-D838-49D4-B5FC-26EC3C5DA6E6}" presName="points" presStyleCnt="0"/>
      <dgm:spPr/>
    </dgm:pt>
    <dgm:pt modelId="{9861361D-BB94-412F-8BF7-A2CC960A59B5}" type="pres">
      <dgm:prSet presAssocID="{71A738DF-02FA-4E77-8389-A2EAE1DB7BAC}" presName="compositeA" presStyleCnt="0"/>
      <dgm:spPr/>
    </dgm:pt>
    <dgm:pt modelId="{536F1E62-8F6B-4B8A-A186-1115782AF93A}" type="pres">
      <dgm:prSet presAssocID="{71A738DF-02FA-4E77-8389-A2EAE1DB7BAC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92560EB-2ADA-4223-B7CA-08DB1800471F}" type="pres">
      <dgm:prSet presAssocID="{71A738DF-02FA-4E77-8389-A2EAE1DB7BAC}" presName="circleA" presStyleLbl="node1" presStyleIdx="0" presStyleCnt="4"/>
      <dgm:spPr/>
    </dgm:pt>
    <dgm:pt modelId="{D714C494-4265-492C-9C64-7FA9FA0BC04F}" type="pres">
      <dgm:prSet presAssocID="{71A738DF-02FA-4E77-8389-A2EAE1DB7BAC}" presName="spaceA" presStyleCnt="0"/>
      <dgm:spPr/>
    </dgm:pt>
    <dgm:pt modelId="{B1C8BAD0-614D-4D20-A402-04654D927C07}" type="pres">
      <dgm:prSet presAssocID="{CB1485DE-4A90-4C7A-B550-96E653D3E69B}" presName="space" presStyleCnt="0"/>
      <dgm:spPr/>
    </dgm:pt>
    <dgm:pt modelId="{D3A32446-9BCC-4F1B-838D-90CFB1E909F5}" type="pres">
      <dgm:prSet presAssocID="{FA02A5D7-4B94-43D0-BF25-EA4FB16AA61E}" presName="compositeB" presStyleCnt="0"/>
      <dgm:spPr/>
    </dgm:pt>
    <dgm:pt modelId="{5A456A0C-32FF-40F8-B79C-8FEEA28C991B}" type="pres">
      <dgm:prSet presAssocID="{FA02A5D7-4B94-43D0-BF25-EA4FB16AA61E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CCE2908-4FE5-47EF-81BD-4764C5451020}" type="pres">
      <dgm:prSet presAssocID="{FA02A5D7-4B94-43D0-BF25-EA4FB16AA61E}" presName="circleB" presStyleLbl="node1" presStyleIdx="1" presStyleCnt="4"/>
      <dgm:spPr/>
    </dgm:pt>
    <dgm:pt modelId="{D6A8382B-69CA-4AB4-AC37-80118ECB4C7B}" type="pres">
      <dgm:prSet presAssocID="{FA02A5D7-4B94-43D0-BF25-EA4FB16AA61E}" presName="spaceB" presStyleCnt="0"/>
      <dgm:spPr/>
    </dgm:pt>
    <dgm:pt modelId="{AD3F4DCA-BBAE-4DBE-8E46-5A9A12A91421}" type="pres">
      <dgm:prSet presAssocID="{26C58882-AF65-48E3-8AA9-CB307A2229B5}" presName="space" presStyleCnt="0"/>
      <dgm:spPr/>
    </dgm:pt>
    <dgm:pt modelId="{DCD45878-4A23-4B84-9973-97819911B62E}" type="pres">
      <dgm:prSet presAssocID="{28521C1B-BCDC-4408-B34D-236ED9A224AE}" presName="compositeA" presStyleCnt="0"/>
      <dgm:spPr/>
    </dgm:pt>
    <dgm:pt modelId="{0A56120C-920C-4C4D-BD16-B689A877079A}" type="pres">
      <dgm:prSet presAssocID="{28521C1B-BCDC-4408-B34D-236ED9A224AE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31E951A-F7A3-4FFB-9C63-B1939B2D304F}" type="pres">
      <dgm:prSet presAssocID="{28521C1B-BCDC-4408-B34D-236ED9A224AE}" presName="circleA" presStyleLbl="node1" presStyleIdx="2" presStyleCnt="4"/>
      <dgm:spPr/>
    </dgm:pt>
    <dgm:pt modelId="{48F263EF-76FB-4E90-9938-44B27FD05A2A}" type="pres">
      <dgm:prSet presAssocID="{28521C1B-BCDC-4408-B34D-236ED9A224AE}" presName="spaceA" presStyleCnt="0"/>
      <dgm:spPr/>
    </dgm:pt>
    <dgm:pt modelId="{969702A4-ECFB-4CFC-AC29-211B9536C4EE}" type="pres">
      <dgm:prSet presAssocID="{00D15E54-733D-4C9E-9D06-B7605AD1F1A0}" presName="space" presStyleCnt="0"/>
      <dgm:spPr/>
    </dgm:pt>
    <dgm:pt modelId="{690D8D11-298A-4A31-AF83-011F636C6DDB}" type="pres">
      <dgm:prSet presAssocID="{F1EA86E9-11EF-4F0A-B47F-93E6022DC356}" presName="compositeB" presStyleCnt="0"/>
      <dgm:spPr/>
    </dgm:pt>
    <dgm:pt modelId="{628E0274-0202-4647-9CC4-8BDF5999AA66}" type="pres">
      <dgm:prSet presAssocID="{F1EA86E9-11EF-4F0A-B47F-93E6022DC356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4320D5B-9CEB-4EAA-874F-6BCA06DCCAD8}" type="pres">
      <dgm:prSet presAssocID="{F1EA86E9-11EF-4F0A-B47F-93E6022DC356}" presName="circleB" presStyleLbl="node1" presStyleIdx="3" presStyleCnt="4"/>
      <dgm:spPr/>
    </dgm:pt>
    <dgm:pt modelId="{4365761F-DD94-455D-952D-DAF696D295ED}" type="pres">
      <dgm:prSet presAssocID="{F1EA86E9-11EF-4F0A-B47F-93E6022DC356}" presName="spaceB" presStyleCnt="0"/>
      <dgm:spPr/>
    </dgm:pt>
  </dgm:ptLst>
  <dgm:cxnLst>
    <dgm:cxn modelId="{9276B19B-17CA-47D7-BDF5-60E6F4323A44}" srcId="{941DF1AC-D838-49D4-B5FC-26EC3C5DA6E6}" destId="{FA02A5D7-4B94-43D0-BF25-EA4FB16AA61E}" srcOrd="1" destOrd="0" parTransId="{07EFF810-6836-4BB7-9735-CFA72093A47D}" sibTransId="{26C58882-AF65-48E3-8AA9-CB307A2229B5}"/>
    <dgm:cxn modelId="{CF764E43-E283-47B5-86EB-671DDA8F0CEF}" srcId="{941DF1AC-D838-49D4-B5FC-26EC3C5DA6E6}" destId="{71A738DF-02FA-4E77-8389-A2EAE1DB7BAC}" srcOrd="0" destOrd="0" parTransId="{83C0426F-E45C-478D-96BF-9553B6823993}" sibTransId="{CB1485DE-4A90-4C7A-B550-96E653D3E69B}"/>
    <dgm:cxn modelId="{E52B6AB3-4087-40BE-BD16-1AAAD4C00CA5}" type="presOf" srcId="{F1EA86E9-11EF-4F0A-B47F-93E6022DC356}" destId="{628E0274-0202-4647-9CC4-8BDF5999AA66}" srcOrd="0" destOrd="0" presId="urn:microsoft.com/office/officeart/2005/8/layout/hProcess11"/>
    <dgm:cxn modelId="{866C3BBF-5BA8-48D5-AC8C-691C87D1FC42}" type="presOf" srcId="{28521C1B-BCDC-4408-B34D-236ED9A224AE}" destId="{0A56120C-920C-4C4D-BD16-B689A877079A}" srcOrd="0" destOrd="0" presId="urn:microsoft.com/office/officeart/2005/8/layout/hProcess11"/>
    <dgm:cxn modelId="{EF401F82-ADC7-4F35-B56F-2E9CBC96EFA1}" srcId="{941DF1AC-D838-49D4-B5FC-26EC3C5DA6E6}" destId="{F1EA86E9-11EF-4F0A-B47F-93E6022DC356}" srcOrd="3" destOrd="0" parTransId="{1F4EE536-70C3-4928-8AEF-4A0F05EEB20F}" sibTransId="{935F7F3D-7FEC-4A39-BA7C-DF18C9949409}"/>
    <dgm:cxn modelId="{4C403683-C6EE-4C54-8039-2976A57F94ED}" type="presOf" srcId="{FA02A5D7-4B94-43D0-BF25-EA4FB16AA61E}" destId="{5A456A0C-32FF-40F8-B79C-8FEEA28C991B}" srcOrd="0" destOrd="0" presId="urn:microsoft.com/office/officeart/2005/8/layout/hProcess11"/>
    <dgm:cxn modelId="{7C68D6FB-FC7F-4FA1-BA57-330CBC5D0B65}" type="presOf" srcId="{941DF1AC-D838-49D4-B5FC-26EC3C5DA6E6}" destId="{13329AEF-C27A-4652-AB1E-65BF8F85F82C}" srcOrd="0" destOrd="0" presId="urn:microsoft.com/office/officeart/2005/8/layout/hProcess11"/>
    <dgm:cxn modelId="{0DC7280D-F5A0-4719-9A49-31AF001B6CC6}" srcId="{941DF1AC-D838-49D4-B5FC-26EC3C5DA6E6}" destId="{28521C1B-BCDC-4408-B34D-236ED9A224AE}" srcOrd="2" destOrd="0" parTransId="{191F72BC-C04C-49F1-AD44-00898D9F9AC6}" sibTransId="{00D15E54-733D-4C9E-9D06-B7605AD1F1A0}"/>
    <dgm:cxn modelId="{73976929-11F0-420F-8683-931C660AE8F9}" type="presOf" srcId="{71A738DF-02FA-4E77-8389-A2EAE1DB7BAC}" destId="{536F1E62-8F6B-4B8A-A186-1115782AF93A}" srcOrd="0" destOrd="0" presId="urn:microsoft.com/office/officeart/2005/8/layout/hProcess11"/>
    <dgm:cxn modelId="{0853916A-0822-454C-91F3-BFD87346DD48}" type="presParOf" srcId="{13329AEF-C27A-4652-AB1E-65BF8F85F82C}" destId="{32A7F871-7BDB-4F49-8009-D5D4F656E381}" srcOrd="0" destOrd="0" presId="urn:microsoft.com/office/officeart/2005/8/layout/hProcess11"/>
    <dgm:cxn modelId="{13ADA3C4-D388-4D81-B2CC-C4A806C696A1}" type="presParOf" srcId="{13329AEF-C27A-4652-AB1E-65BF8F85F82C}" destId="{1A002B74-97D8-41EF-BD55-25AFC267BF8F}" srcOrd="1" destOrd="0" presId="urn:microsoft.com/office/officeart/2005/8/layout/hProcess11"/>
    <dgm:cxn modelId="{9D7FFC19-4699-49A0-8135-BD5DCD125AD8}" type="presParOf" srcId="{1A002B74-97D8-41EF-BD55-25AFC267BF8F}" destId="{9861361D-BB94-412F-8BF7-A2CC960A59B5}" srcOrd="0" destOrd="0" presId="urn:microsoft.com/office/officeart/2005/8/layout/hProcess11"/>
    <dgm:cxn modelId="{37426CDD-B20F-488E-8351-C047B666AD56}" type="presParOf" srcId="{9861361D-BB94-412F-8BF7-A2CC960A59B5}" destId="{536F1E62-8F6B-4B8A-A186-1115782AF93A}" srcOrd="0" destOrd="0" presId="urn:microsoft.com/office/officeart/2005/8/layout/hProcess11"/>
    <dgm:cxn modelId="{07AAA517-97D4-452E-89D7-23F1540EEB7B}" type="presParOf" srcId="{9861361D-BB94-412F-8BF7-A2CC960A59B5}" destId="{E92560EB-2ADA-4223-B7CA-08DB1800471F}" srcOrd="1" destOrd="0" presId="urn:microsoft.com/office/officeart/2005/8/layout/hProcess11"/>
    <dgm:cxn modelId="{CCB29F2D-6169-404F-9B8F-CDEFF69A118B}" type="presParOf" srcId="{9861361D-BB94-412F-8BF7-A2CC960A59B5}" destId="{D714C494-4265-492C-9C64-7FA9FA0BC04F}" srcOrd="2" destOrd="0" presId="urn:microsoft.com/office/officeart/2005/8/layout/hProcess11"/>
    <dgm:cxn modelId="{ED0D47E7-5935-4814-A918-B651770BE5A9}" type="presParOf" srcId="{1A002B74-97D8-41EF-BD55-25AFC267BF8F}" destId="{B1C8BAD0-614D-4D20-A402-04654D927C07}" srcOrd="1" destOrd="0" presId="urn:microsoft.com/office/officeart/2005/8/layout/hProcess11"/>
    <dgm:cxn modelId="{7C22D89E-66E9-45EC-9E3C-0146198F9368}" type="presParOf" srcId="{1A002B74-97D8-41EF-BD55-25AFC267BF8F}" destId="{D3A32446-9BCC-4F1B-838D-90CFB1E909F5}" srcOrd="2" destOrd="0" presId="urn:microsoft.com/office/officeart/2005/8/layout/hProcess11"/>
    <dgm:cxn modelId="{B682C71A-325D-4DA5-AB63-0E908F21BF4C}" type="presParOf" srcId="{D3A32446-9BCC-4F1B-838D-90CFB1E909F5}" destId="{5A456A0C-32FF-40F8-B79C-8FEEA28C991B}" srcOrd="0" destOrd="0" presId="urn:microsoft.com/office/officeart/2005/8/layout/hProcess11"/>
    <dgm:cxn modelId="{1596A751-C73B-43DF-8D5F-B1240DC9A1A9}" type="presParOf" srcId="{D3A32446-9BCC-4F1B-838D-90CFB1E909F5}" destId="{6CCE2908-4FE5-47EF-81BD-4764C5451020}" srcOrd="1" destOrd="0" presId="urn:microsoft.com/office/officeart/2005/8/layout/hProcess11"/>
    <dgm:cxn modelId="{D3CF3EC7-2684-4C0B-A49D-E4A0B13C10F6}" type="presParOf" srcId="{D3A32446-9BCC-4F1B-838D-90CFB1E909F5}" destId="{D6A8382B-69CA-4AB4-AC37-80118ECB4C7B}" srcOrd="2" destOrd="0" presId="urn:microsoft.com/office/officeart/2005/8/layout/hProcess11"/>
    <dgm:cxn modelId="{95775754-0B8E-4F96-A5BF-4FF12D2A3077}" type="presParOf" srcId="{1A002B74-97D8-41EF-BD55-25AFC267BF8F}" destId="{AD3F4DCA-BBAE-4DBE-8E46-5A9A12A91421}" srcOrd="3" destOrd="0" presId="urn:microsoft.com/office/officeart/2005/8/layout/hProcess11"/>
    <dgm:cxn modelId="{FDF8D50A-AD8A-43D3-B2B0-835EAF934166}" type="presParOf" srcId="{1A002B74-97D8-41EF-BD55-25AFC267BF8F}" destId="{DCD45878-4A23-4B84-9973-97819911B62E}" srcOrd="4" destOrd="0" presId="urn:microsoft.com/office/officeart/2005/8/layout/hProcess11"/>
    <dgm:cxn modelId="{9B0643C4-1E78-429C-AB13-57917D67BD41}" type="presParOf" srcId="{DCD45878-4A23-4B84-9973-97819911B62E}" destId="{0A56120C-920C-4C4D-BD16-B689A877079A}" srcOrd="0" destOrd="0" presId="urn:microsoft.com/office/officeart/2005/8/layout/hProcess11"/>
    <dgm:cxn modelId="{6EDEC4AC-1B94-4D61-B0BA-0F5FD0928AD6}" type="presParOf" srcId="{DCD45878-4A23-4B84-9973-97819911B62E}" destId="{531E951A-F7A3-4FFB-9C63-B1939B2D304F}" srcOrd="1" destOrd="0" presId="urn:microsoft.com/office/officeart/2005/8/layout/hProcess11"/>
    <dgm:cxn modelId="{3DE8C0AA-E289-4A9B-A768-80C54B0F73F0}" type="presParOf" srcId="{DCD45878-4A23-4B84-9973-97819911B62E}" destId="{48F263EF-76FB-4E90-9938-44B27FD05A2A}" srcOrd="2" destOrd="0" presId="urn:microsoft.com/office/officeart/2005/8/layout/hProcess11"/>
    <dgm:cxn modelId="{4C9A20FD-4C41-4587-B30A-59DB7058E0B7}" type="presParOf" srcId="{1A002B74-97D8-41EF-BD55-25AFC267BF8F}" destId="{969702A4-ECFB-4CFC-AC29-211B9536C4EE}" srcOrd="5" destOrd="0" presId="urn:microsoft.com/office/officeart/2005/8/layout/hProcess11"/>
    <dgm:cxn modelId="{BF8B1F38-3BE1-494E-864A-9494A0F4A9E2}" type="presParOf" srcId="{1A002B74-97D8-41EF-BD55-25AFC267BF8F}" destId="{690D8D11-298A-4A31-AF83-011F636C6DDB}" srcOrd="6" destOrd="0" presId="urn:microsoft.com/office/officeart/2005/8/layout/hProcess11"/>
    <dgm:cxn modelId="{2947A7F8-29E0-42BE-9F75-E6176C2D63CF}" type="presParOf" srcId="{690D8D11-298A-4A31-AF83-011F636C6DDB}" destId="{628E0274-0202-4647-9CC4-8BDF5999AA66}" srcOrd="0" destOrd="0" presId="urn:microsoft.com/office/officeart/2005/8/layout/hProcess11"/>
    <dgm:cxn modelId="{B737D7A7-5350-4A38-B7E5-6EFEF7DCC054}" type="presParOf" srcId="{690D8D11-298A-4A31-AF83-011F636C6DDB}" destId="{04320D5B-9CEB-4EAA-874F-6BCA06DCCAD8}" srcOrd="1" destOrd="0" presId="urn:microsoft.com/office/officeart/2005/8/layout/hProcess11"/>
    <dgm:cxn modelId="{5E0626FD-7572-4BF3-9B54-EDE61F3323C4}" type="presParOf" srcId="{690D8D11-298A-4A31-AF83-011F636C6DDB}" destId="{4365761F-DD94-455D-952D-DAF696D295E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7F871-7BDB-4F49-8009-D5D4F656E381}">
      <dsp:nvSpPr>
        <dsp:cNvPr id="0" name=""/>
        <dsp:cNvSpPr/>
      </dsp:nvSpPr>
      <dsp:spPr>
        <a:xfrm>
          <a:off x="0" y="1257690"/>
          <a:ext cx="9140092" cy="1676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F1E62-8F6B-4B8A-A186-1115782AF93A}">
      <dsp:nvSpPr>
        <dsp:cNvPr id="0" name=""/>
        <dsp:cNvSpPr/>
      </dsp:nvSpPr>
      <dsp:spPr>
        <a:xfrm>
          <a:off x="4117" y="0"/>
          <a:ext cx="1980204" cy="16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17. juni</a:t>
          </a:r>
          <a:r>
            <a:rPr lang="da-DK" sz="1600" kern="1200" dirty="0" smtClean="0"/>
            <a:t/>
          </a:r>
          <a:br>
            <a:rPr lang="da-DK" sz="1600" kern="1200" dirty="0" smtClean="0"/>
          </a:br>
          <a:r>
            <a:rPr lang="da-DK" sz="1600" kern="1200" dirty="0" smtClean="0"/>
            <a:t/>
          </a:r>
          <a:br>
            <a:rPr lang="da-DK" sz="1600" kern="1200" dirty="0" smtClean="0"/>
          </a:br>
          <a:r>
            <a:rPr lang="da-DK" sz="1600" kern="1200" dirty="0" smtClean="0"/>
            <a:t>Afstemningen begynder</a:t>
          </a:r>
          <a:endParaRPr lang="da-DK" sz="1600" kern="1200" dirty="0"/>
        </a:p>
      </dsp:txBody>
      <dsp:txXfrm>
        <a:off x="4117" y="0"/>
        <a:ext cx="1980204" cy="1676920"/>
      </dsp:txXfrm>
    </dsp:sp>
    <dsp:sp modelId="{E92560EB-2ADA-4223-B7CA-08DB1800471F}">
      <dsp:nvSpPr>
        <dsp:cNvPr id="0" name=""/>
        <dsp:cNvSpPr/>
      </dsp:nvSpPr>
      <dsp:spPr>
        <a:xfrm>
          <a:off x="784604" y="1886535"/>
          <a:ext cx="419230" cy="419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56A0C-32FF-40F8-B79C-8FEEA28C991B}">
      <dsp:nvSpPr>
        <dsp:cNvPr id="0" name=""/>
        <dsp:cNvSpPr/>
      </dsp:nvSpPr>
      <dsp:spPr>
        <a:xfrm>
          <a:off x="2083331" y="2515381"/>
          <a:ext cx="1980204" cy="16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24. juni</a:t>
          </a:r>
          <a:r>
            <a:rPr lang="da-DK" sz="1600" kern="1200" dirty="0" smtClean="0"/>
            <a:t/>
          </a:r>
          <a:br>
            <a:rPr lang="da-DK" sz="1600" kern="1200" dirty="0" smtClean="0"/>
          </a:br>
          <a:r>
            <a:rPr lang="da-DK" sz="1600" kern="1200" dirty="0" smtClean="0"/>
            <a:t/>
          </a:r>
          <a:br>
            <a:rPr lang="da-DK" sz="1600" kern="1200" dirty="0" smtClean="0"/>
          </a:br>
          <a:r>
            <a:rPr lang="da-DK" sz="1600" kern="1200" dirty="0" smtClean="0"/>
            <a:t>Vi sender en reminder til de medlemmer, der mangler at stemme</a:t>
          </a:r>
          <a:endParaRPr lang="da-DK" sz="1600" kern="1200" dirty="0"/>
        </a:p>
      </dsp:txBody>
      <dsp:txXfrm>
        <a:off x="2083331" y="2515381"/>
        <a:ext cx="1980204" cy="1676920"/>
      </dsp:txXfrm>
    </dsp:sp>
    <dsp:sp modelId="{6CCE2908-4FE5-47EF-81BD-4764C5451020}">
      <dsp:nvSpPr>
        <dsp:cNvPr id="0" name=""/>
        <dsp:cNvSpPr/>
      </dsp:nvSpPr>
      <dsp:spPr>
        <a:xfrm>
          <a:off x="2863818" y="1886535"/>
          <a:ext cx="419230" cy="419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6120C-920C-4C4D-BD16-B689A877079A}">
      <dsp:nvSpPr>
        <dsp:cNvPr id="0" name=""/>
        <dsp:cNvSpPr/>
      </dsp:nvSpPr>
      <dsp:spPr>
        <a:xfrm>
          <a:off x="4162546" y="0"/>
          <a:ext cx="1980204" cy="16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1. juli</a:t>
          </a:r>
          <a:r>
            <a:rPr lang="da-DK" sz="1600" kern="1200" dirty="0" smtClean="0"/>
            <a:t/>
          </a:r>
          <a:br>
            <a:rPr lang="da-DK" sz="1600" kern="1200" dirty="0" smtClean="0"/>
          </a:br>
          <a:r>
            <a:rPr lang="da-DK" sz="1600" kern="1200" dirty="0" smtClean="0"/>
            <a:t/>
          </a:r>
          <a:br>
            <a:rPr lang="da-DK" sz="1600" kern="1200" dirty="0" smtClean="0"/>
          </a:br>
          <a:r>
            <a:rPr lang="da-DK" sz="1600" kern="1200" dirty="0" smtClean="0"/>
            <a:t>Afstemningen lukker kl. 12.00. </a:t>
          </a:r>
          <a:endParaRPr lang="da-DK" sz="1600" kern="1200" dirty="0"/>
        </a:p>
      </dsp:txBody>
      <dsp:txXfrm>
        <a:off x="4162546" y="0"/>
        <a:ext cx="1980204" cy="1676920"/>
      </dsp:txXfrm>
    </dsp:sp>
    <dsp:sp modelId="{531E951A-F7A3-4FFB-9C63-B1939B2D304F}">
      <dsp:nvSpPr>
        <dsp:cNvPr id="0" name=""/>
        <dsp:cNvSpPr/>
      </dsp:nvSpPr>
      <dsp:spPr>
        <a:xfrm>
          <a:off x="4943033" y="1886535"/>
          <a:ext cx="419230" cy="419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0274-0202-4647-9CC4-8BDF5999AA66}">
      <dsp:nvSpPr>
        <dsp:cNvPr id="0" name=""/>
        <dsp:cNvSpPr/>
      </dsp:nvSpPr>
      <dsp:spPr>
        <a:xfrm>
          <a:off x="6241761" y="2515381"/>
          <a:ext cx="1980204" cy="16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Resultatet offentliggøres</a:t>
          </a:r>
          <a:endParaRPr lang="da-DK" sz="1600" kern="1200" dirty="0"/>
        </a:p>
      </dsp:txBody>
      <dsp:txXfrm>
        <a:off x="6241761" y="2515381"/>
        <a:ext cx="1980204" cy="1676920"/>
      </dsp:txXfrm>
    </dsp:sp>
    <dsp:sp modelId="{04320D5B-9CEB-4EAA-874F-6BCA06DCCAD8}">
      <dsp:nvSpPr>
        <dsp:cNvPr id="0" name=""/>
        <dsp:cNvSpPr/>
      </dsp:nvSpPr>
      <dsp:spPr>
        <a:xfrm>
          <a:off x="7022248" y="1886535"/>
          <a:ext cx="419230" cy="419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xmlns="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15-06-2020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15-06-2020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375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416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52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1821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16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284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7069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34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2443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2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2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3402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660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4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98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6E7EB-6DD0-4D1B-996F-C94A96C45509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73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920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A9FCFF-5786-488D-B945-A62902DDC82F}" type="datetime1">
              <a:rPr lang="da-DK" smtClean="0"/>
              <a:pPr>
                <a:defRPr/>
              </a:pPr>
              <a:t>15-06-2020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7C3E8D-4B75-454D-B0EA-579ADA89B1FF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450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71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3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1344613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D6E42-D1A5-4F7C-BC9D-3C0C2CDF1FC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68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30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1644193" cy="576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xmlns="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xmlns="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siden.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xmlns="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xmlns="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1644193" cy="576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1644193" cy="576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5" y="360000"/>
            <a:ext cx="1644182" cy="576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9569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xmlns="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xmlns="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xmlns="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108023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xmlns="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xmlns="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xmlns="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xmlns="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xmlns="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xmlns="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xmlns="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xmlns="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xmlns="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Billedet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  <p:sldLayoutId id="2147483686" r:id="rId21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notesSlide" Target="../notesSlides/notesSlide10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B653BA-B667-4080-862F-35DE6FD55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Her er din nye overenskomst</a:t>
            </a:r>
            <a:endParaRPr lang="da-DK" sz="54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08A2A40A-A705-47A9-9B06-A5BD7B3E5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Finansforbundet i Danske Bank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988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OK2020-processen</a:t>
            </a:r>
            <a:endParaRPr lang="da-DK" dirty="0"/>
          </a:p>
        </p:txBody>
      </p:sp>
      <p:sp>
        <p:nvSpPr>
          <p:cNvPr id="4" name="Down Arrow 3"/>
          <p:cNvSpPr/>
          <p:nvPr>
            <p:custDataLst>
              <p:tags r:id="rId1"/>
            </p:custDataLst>
          </p:nvPr>
        </p:nvSpPr>
        <p:spPr bwMode="auto">
          <a:xfrm rot="16200000">
            <a:off x="4501417" y="22507"/>
            <a:ext cx="1437566" cy="8280399"/>
          </a:xfrm>
          <a:prstGeom prst="downArrow">
            <a:avLst>
              <a:gd name="adj1" fmla="val 50000"/>
              <a:gd name="adj2" fmla="val 38435"/>
            </a:avLst>
          </a:prstGeom>
          <a:solidFill>
            <a:schemeClr val="accent4"/>
          </a:solidFill>
          <a:ln w="9525" cap="flat" cmpd="sng" algn="ctr">
            <a:solidFill>
              <a:srgbClr val="C5D0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5" name="Oval 4"/>
          <p:cNvSpPr/>
          <p:nvPr>
            <p:custDataLst>
              <p:tags r:id="rId2"/>
            </p:custDataLst>
          </p:nvPr>
        </p:nvSpPr>
        <p:spPr bwMode="auto">
          <a:xfrm>
            <a:off x="8601796" y="3972044"/>
            <a:ext cx="178129" cy="1781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059370" y="3073553"/>
            <a:ext cx="2320471" cy="246221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defTabSz="873125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VOK-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forhandlinger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080001" y="4996443"/>
            <a:ext cx="2318767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STOK-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forhandlinger</a:t>
            </a: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“</a:t>
            </a:r>
            <a:r>
              <a:rPr lang="en-GB" sz="1600" kern="0" dirty="0" err="1">
                <a:latin typeface="+mj-lt"/>
                <a:ea typeface="ＭＳ Ｐゴシック" charset="-128"/>
                <a:cs typeface="ＭＳ Ｐゴシック" charset="-128"/>
              </a:rPr>
              <a:t>det</a:t>
            </a: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 store </a:t>
            </a:r>
            <a:r>
              <a:rPr lang="en-GB" sz="1600" kern="0" dirty="0" err="1">
                <a:latin typeface="+mj-lt"/>
                <a:ea typeface="ＭＳ Ｐゴシック" charset="-128"/>
                <a:cs typeface="ＭＳ Ｐゴシック" charset="-128"/>
              </a:rPr>
              <a:t>bord</a:t>
            </a: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”</a:t>
            </a:r>
            <a:b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VOK-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kravsudveksling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080001" y="2827331"/>
            <a:ext cx="2320925" cy="492443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defTabSz="873125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STOK-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forhandlinger</a:t>
            </a: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“</a:t>
            </a:r>
            <a:r>
              <a:rPr lang="en-GB" sz="1600" kern="0" dirty="0" err="1">
                <a:latin typeface="+mj-lt"/>
                <a:ea typeface="ＭＳ Ｐゴシック" charset="-128"/>
                <a:cs typeface="ＭＳ Ｐゴシック" charset="-128"/>
              </a:rPr>
              <a:t>arbejdsgrupper</a:t>
            </a: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”</a:t>
            </a: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>
            <a:off x="1080001" y="3359320"/>
            <a:ext cx="23209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3834862" y="3073553"/>
            <a:ext cx="2320925" cy="246221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defTabSz="873125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STOK-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resultat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 bwMode="auto">
          <a:xfrm>
            <a:off x="3834862" y="3359320"/>
            <a:ext cx="1382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 bwMode="auto">
          <a:xfrm>
            <a:off x="7682578" y="3359320"/>
            <a:ext cx="15938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>
            <p:custDataLst>
              <p:tags r:id="rId10"/>
            </p:custDataLst>
          </p:nvPr>
        </p:nvCxnSpPr>
        <p:spPr bwMode="auto">
          <a:xfrm>
            <a:off x="1080001" y="4965481"/>
            <a:ext cx="23209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3834862" y="4996443"/>
            <a:ext cx="231876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STOK-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afstemning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 bwMode="auto">
          <a:xfrm>
            <a:off x="3834862" y="4965481"/>
            <a:ext cx="23209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>
            <p:custDataLst>
              <p:tags r:id="rId13"/>
            </p:custDataLst>
          </p:nvPr>
        </p:nvSpPr>
        <p:spPr bwMode="auto">
          <a:xfrm>
            <a:off x="1615392" y="3972044"/>
            <a:ext cx="178129" cy="1781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589722" y="4996443"/>
            <a:ext cx="2318139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VOK-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resultat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5"/>
            </p:custDataLst>
          </p:nvPr>
        </p:nvCxnSpPr>
        <p:spPr bwMode="auto">
          <a:xfrm>
            <a:off x="6524338" y="4965481"/>
            <a:ext cx="13090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>
            <p:custDataLst>
              <p:tags r:id="rId16"/>
            </p:custDataLst>
          </p:nvPr>
        </p:nvCxnSpPr>
        <p:spPr bwMode="auto">
          <a:xfrm>
            <a:off x="3278527" y="4572000"/>
            <a:ext cx="0" cy="3934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>
            <p:custDataLst>
              <p:tags r:id="rId17"/>
            </p:custDataLst>
          </p:nvPr>
        </p:nvCxnSpPr>
        <p:spPr bwMode="auto">
          <a:xfrm>
            <a:off x="5872162" y="4572000"/>
            <a:ext cx="0" cy="3934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>
            <p:custDataLst>
              <p:tags r:id="rId18"/>
            </p:custDataLst>
          </p:nvPr>
        </p:nvCxnSpPr>
        <p:spPr bwMode="auto">
          <a:xfrm>
            <a:off x="7785527" y="4572000"/>
            <a:ext cx="0" cy="3934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1321556" y="4178480"/>
            <a:ext cx="76580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 eaLnBrk="0" fontAlgn="base" hangingPunct="0">
              <a:buSzPct val="80000"/>
            </a:pP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Nov-</a:t>
            </a:r>
            <a:r>
              <a:rPr lang="en-GB" sz="1600" kern="0" dirty="0" err="1">
                <a:latin typeface="+mj-lt"/>
                <a:ea typeface="ＭＳ Ｐゴシック" charset="-128"/>
                <a:cs typeface="ＭＳ Ｐゴシック" charset="-128"/>
              </a:rPr>
              <a:t>jan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Oval 22"/>
          <p:cNvSpPr/>
          <p:nvPr>
            <p:custDataLst>
              <p:tags r:id="rId20"/>
            </p:custDataLst>
          </p:nvPr>
        </p:nvSpPr>
        <p:spPr bwMode="auto">
          <a:xfrm>
            <a:off x="3189463" y="3972044"/>
            <a:ext cx="178129" cy="1781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934850" y="4178480"/>
            <a:ext cx="687354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 eaLnBrk="0" fontAlgn="base" hangingPunct="0">
              <a:buSzPct val="80000"/>
            </a:pP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Jan-</a:t>
            </a:r>
            <a:r>
              <a:rPr lang="en-GB" sz="1600" kern="0" dirty="0" err="1">
                <a:latin typeface="+mj-lt"/>
                <a:ea typeface="ＭＳ Ｐゴシック" charset="-128"/>
                <a:cs typeface="ＭＳ Ｐゴシック" charset="-128"/>
              </a:rPr>
              <a:t>feb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>
            <p:custDataLst>
              <p:tags r:id="rId22"/>
            </p:custDataLst>
          </p:nvPr>
        </p:nvSpPr>
        <p:spPr bwMode="auto">
          <a:xfrm>
            <a:off x="4511648" y="3972044"/>
            <a:ext cx="178129" cy="1781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4205940" y="4178480"/>
            <a:ext cx="789544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 eaLnBrk="0" fontAlgn="base" hangingPunct="0">
              <a:buSzPct val="80000"/>
            </a:pP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Feb-mar</a:t>
            </a:r>
          </a:p>
        </p:txBody>
      </p:sp>
      <p:sp>
        <p:nvSpPr>
          <p:cNvPr id="27" name="Oval 26"/>
          <p:cNvSpPr/>
          <p:nvPr>
            <p:custDataLst>
              <p:tags r:id="rId24"/>
            </p:custDataLst>
          </p:nvPr>
        </p:nvSpPr>
        <p:spPr bwMode="auto">
          <a:xfrm>
            <a:off x="5783098" y="3972044"/>
            <a:ext cx="178129" cy="1781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28" name="TextBox 27"/>
          <p:cNvSpPr txBox="1"/>
          <p:nvPr>
            <p:custDataLst>
              <p:tags r:id="rId25"/>
            </p:custDataLst>
          </p:nvPr>
        </p:nvSpPr>
        <p:spPr>
          <a:xfrm>
            <a:off x="5375561" y="4178480"/>
            <a:ext cx="99320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 eaLnBrk="0" fontAlgn="base" hangingPunct="0">
              <a:buSzPct val="80000"/>
            </a:pPr>
            <a:r>
              <a:rPr lang="en-GB" sz="1600" kern="0" dirty="0">
                <a:latin typeface="+mj-lt"/>
                <a:ea typeface="ＭＳ Ｐゴシック" charset="-128"/>
                <a:cs typeface="ＭＳ Ｐゴシック" charset="-128"/>
              </a:rPr>
              <a:t>Mar./</a:t>
            </a:r>
            <a:r>
              <a:rPr lang="en-GB" sz="1600" kern="0" dirty="0" err="1">
                <a:latin typeface="+mj-lt"/>
                <a:ea typeface="ＭＳ Ｐゴシック" charset="-128"/>
                <a:cs typeface="ＭＳ Ｐゴシック" charset="-128"/>
              </a:rPr>
              <a:t>apr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Oval 28"/>
          <p:cNvSpPr/>
          <p:nvPr>
            <p:custDataLst>
              <p:tags r:id="rId26"/>
            </p:custDataLst>
          </p:nvPr>
        </p:nvSpPr>
        <p:spPr bwMode="auto">
          <a:xfrm>
            <a:off x="6767732" y="3972044"/>
            <a:ext cx="178129" cy="1781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6407231" y="4165877"/>
            <a:ext cx="91486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873125" eaLnBrk="0" fontAlgn="base" hangingPunct="0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Maj. 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juni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8427968" y="4178480"/>
            <a:ext cx="525785" cy="2462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873125" eaLnBrk="0" fontAlgn="base" hangingPunct="0">
              <a:buSzPct val="80000"/>
            </a:pP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Juni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" name="Straight Connector 31"/>
          <p:cNvCxnSpPr/>
          <p:nvPr>
            <p:custDataLst>
              <p:tags r:id="rId29"/>
            </p:custDataLst>
          </p:nvPr>
        </p:nvCxnSpPr>
        <p:spPr bwMode="auto">
          <a:xfrm flipV="1">
            <a:off x="1704456" y="3359323"/>
            <a:ext cx="0" cy="371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30"/>
            </p:custDataLst>
          </p:nvPr>
        </p:nvCxnSpPr>
        <p:spPr bwMode="auto">
          <a:xfrm flipV="1">
            <a:off x="4600712" y="3359320"/>
            <a:ext cx="0" cy="371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>
            <p:custDataLst>
              <p:tags r:id="rId31"/>
            </p:custDataLst>
          </p:nvPr>
        </p:nvCxnSpPr>
        <p:spPr bwMode="auto">
          <a:xfrm flipV="1">
            <a:off x="6856796" y="3359320"/>
            <a:ext cx="0" cy="371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>
            <p:custDataLst>
              <p:tags r:id="rId32"/>
            </p:custDataLst>
          </p:nvPr>
        </p:nvSpPr>
        <p:spPr>
          <a:xfrm>
            <a:off x="7985706" y="3079649"/>
            <a:ext cx="2320471" cy="246221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defTabSz="873125">
              <a:buSzPct val="80000"/>
            </a:pPr>
            <a:r>
              <a:rPr lang="en-GB" sz="1600" kern="0" dirty="0" smtClean="0">
                <a:latin typeface="+mj-lt"/>
                <a:ea typeface="ＭＳ Ｐゴシック" charset="-128"/>
                <a:cs typeface="ＭＳ Ｐゴシック" charset="-128"/>
              </a:rPr>
              <a:t>VOK-</a:t>
            </a: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afstemning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Oval 35"/>
          <p:cNvSpPr/>
          <p:nvPr>
            <p:custDataLst>
              <p:tags r:id="rId33"/>
            </p:custDataLst>
          </p:nvPr>
        </p:nvSpPr>
        <p:spPr bwMode="auto">
          <a:xfrm>
            <a:off x="7696463" y="3972044"/>
            <a:ext cx="178129" cy="1781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44000" indent="-1440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600" dirty="0" err="1">
              <a:latin typeface="+mj-lt"/>
            </a:endParaRPr>
          </a:p>
        </p:txBody>
      </p:sp>
      <p:sp>
        <p:nvSpPr>
          <p:cNvPr id="37" name="TextBox 36"/>
          <p:cNvSpPr txBox="1"/>
          <p:nvPr>
            <p:custDataLst>
              <p:tags r:id="rId34"/>
            </p:custDataLst>
          </p:nvPr>
        </p:nvSpPr>
        <p:spPr>
          <a:xfrm>
            <a:off x="7362691" y="4184576"/>
            <a:ext cx="84567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873125" eaLnBrk="0" fontAlgn="base" hangingPunct="0">
              <a:buSzPct val="80000"/>
            </a:pPr>
            <a:r>
              <a:rPr lang="en-GB" sz="1600" kern="0" dirty="0" err="1" smtClean="0">
                <a:latin typeface="+mj-lt"/>
                <a:ea typeface="ＭＳ Ｐゴシック" charset="-128"/>
                <a:cs typeface="ＭＳ Ｐゴシック" charset="-128"/>
              </a:rPr>
              <a:t>Juni</a:t>
            </a:r>
            <a:endParaRPr lang="en-GB" sz="16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35"/>
            </p:custDataLst>
          </p:nvPr>
        </p:nvCxnSpPr>
        <p:spPr bwMode="auto">
          <a:xfrm flipV="1">
            <a:off x="8690860" y="3365416"/>
            <a:ext cx="0" cy="371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>
            <p:custDataLst>
              <p:tags r:id="rId36"/>
            </p:custDataLst>
          </p:nvPr>
        </p:nvCxnSpPr>
        <p:spPr bwMode="auto">
          <a:xfrm>
            <a:off x="5980654" y="3365416"/>
            <a:ext cx="1382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93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 bwMode="auto">
          <a:xfrm>
            <a:off x="1080000" y="1980000"/>
            <a:ext cx="5107503" cy="4212028"/>
          </a:xfrm>
          <a:prstGeom prst="actionButtonHelp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21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Her er din nye overenskomst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285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20886"/>
              </p:ext>
            </p:extLst>
          </p:nvPr>
        </p:nvGraphicFramePr>
        <p:xfrm>
          <a:off x="1075959" y="1079995"/>
          <a:ext cx="6079446" cy="5205396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6079446"/>
              </a:tblGrid>
              <a:tr h="194265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sz="3600" dirty="0" smtClean="0"/>
                    </a:p>
                    <a:p>
                      <a:pPr algn="ctr"/>
                      <a:r>
                        <a:rPr lang="en-GB" b="1" dirty="0" smtClean="0"/>
                        <a:t>Den </a:t>
                      </a:r>
                      <a:r>
                        <a:rPr lang="en-GB" b="1" dirty="0" err="1" smtClean="0"/>
                        <a:t>nye</a:t>
                      </a:r>
                      <a:r>
                        <a:rPr lang="en-GB" b="1" dirty="0" smtClean="0"/>
                        <a:t> VOK i </a:t>
                      </a:r>
                      <a:r>
                        <a:rPr lang="en-GB" b="1" dirty="0" err="1" smtClean="0"/>
                        <a:t>hovedtræk</a:t>
                      </a:r>
                      <a:endParaRPr lang="en-GB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16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Generelle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lønstigninger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16703">
                <a:tc>
                  <a:txBody>
                    <a:bodyPr/>
                    <a:lstStyle/>
                    <a:p>
                      <a:pPr algn="ctr"/>
                      <a:r>
                        <a:rPr lang="da-DK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Øget pensionsbidrag</a:t>
                      </a:r>
                    </a:p>
                  </a:txBody>
                  <a:tcPr anchor="ctr"/>
                </a:tc>
              </a:tr>
              <a:tr h="1429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Jobløn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medarbejdere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der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tjener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mindst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53.000 om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måneden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selvstændig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arbejdstilrettelæggelse</a:t>
                      </a: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361" y="1306211"/>
            <a:ext cx="912642" cy="9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får vi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7912131"/>
              </p:ext>
            </p:extLst>
          </p:nvPr>
        </p:nvGraphicFramePr>
        <p:xfrm>
          <a:off x="1079498" y="1979612"/>
          <a:ext cx="10032200" cy="33678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06440"/>
                <a:gridCol w="2006440"/>
                <a:gridCol w="2006440"/>
                <a:gridCol w="2006440"/>
                <a:gridCol w="2006440"/>
              </a:tblGrid>
              <a:tr h="1122631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1. juli 2020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1. juli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1. juli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I alt</a:t>
                      </a:r>
                    </a:p>
                  </a:txBody>
                  <a:tcPr anchor="ctr"/>
                </a:tc>
              </a:tr>
              <a:tr h="1122631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Generelle lønstigninger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 pct.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 pct.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 pct.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6</a:t>
                      </a:r>
                      <a:r>
                        <a:rPr lang="da-DK" b="1" baseline="0" dirty="0" smtClean="0"/>
                        <a:t> pct.</a:t>
                      </a:r>
                      <a:endParaRPr lang="da-DK" b="1" dirty="0"/>
                    </a:p>
                  </a:txBody>
                  <a:tcPr anchor="ctr"/>
                </a:tc>
              </a:tr>
              <a:tr h="1122631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Øget arbejdsgiverbetalt pensionsbidrag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0,25 pct.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0,25</a:t>
                      </a:r>
                      <a:r>
                        <a:rPr lang="da-DK" baseline="0" dirty="0" smtClean="0"/>
                        <a:t> pct.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0,15 pct.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0,65 pct.</a:t>
                      </a:r>
                      <a:endParaRPr lang="da-DK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8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Jobløn</a:t>
            </a:r>
            <a:r>
              <a:rPr lang="da-DK" dirty="0" smtClean="0"/>
              <a:t> 1. juli 2021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1733584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1965"/>
                </a:solidFill>
              </a:rPr>
              <a:t>Hvad er </a:t>
            </a:r>
            <a:r>
              <a:rPr lang="da-DK" b="1" dirty="0" err="1">
                <a:solidFill>
                  <a:srgbClr val="001965"/>
                </a:solidFill>
              </a:rPr>
              <a:t>j</a:t>
            </a:r>
            <a:r>
              <a:rPr lang="da-DK" b="1" dirty="0" err="1" smtClean="0">
                <a:solidFill>
                  <a:srgbClr val="001965"/>
                </a:solidFill>
              </a:rPr>
              <a:t>obløn</a:t>
            </a:r>
            <a:r>
              <a:rPr lang="da-DK" b="1" dirty="0" smtClean="0">
                <a:solidFill>
                  <a:srgbClr val="001965"/>
                </a:solidFill>
              </a:rPr>
              <a:t>?</a:t>
            </a:r>
            <a:endParaRPr lang="da-DK" dirty="0" smtClean="0">
              <a:solidFill>
                <a:srgbClr val="001965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rgbClr val="001965"/>
                </a:solidFill>
              </a:rPr>
              <a:t>Formålet med </a:t>
            </a:r>
            <a:r>
              <a:rPr lang="da-DK" dirty="0" err="1" smtClean="0">
                <a:solidFill>
                  <a:srgbClr val="001965"/>
                </a:solidFill>
              </a:rPr>
              <a:t>jobløn</a:t>
            </a:r>
            <a:r>
              <a:rPr lang="da-DK" dirty="0" smtClean="0">
                <a:solidFill>
                  <a:srgbClr val="001965"/>
                </a:solidFill>
              </a:rPr>
              <a:t> er at skabe en fleksibel arbejdsplads, hvor man honoreres for de opgaver, man udfører og ikke for, hvor mange arbejdstimer man lægger hvornår</a:t>
            </a:r>
          </a:p>
          <a:p>
            <a:pPr marL="0" indent="0">
              <a:buNone/>
            </a:pPr>
            <a:endParaRPr lang="da-DK" dirty="0" smtClean="0">
              <a:solidFill>
                <a:srgbClr val="001965"/>
              </a:solidFill>
            </a:endParaRPr>
          </a:p>
          <a:p>
            <a:pPr marL="0" indent="0">
              <a:buNone/>
            </a:pPr>
            <a:r>
              <a:rPr lang="da-DK" dirty="0" err="1" smtClean="0">
                <a:solidFill>
                  <a:srgbClr val="001965"/>
                </a:solidFill>
              </a:rPr>
              <a:t>Jobløn</a:t>
            </a:r>
            <a:r>
              <a:rPr lang="da-DK" dirty="0" smtClean="0">
                <a:solidFill>
                  <a:srgbClr val="001965"/>
                </a:solidFill>
              </a:rPr>
              <a:t> betyder, </a:t>
            </a:r>
            <a:r>
              <a:rPr lang="da-DK" dirty="0">
                <a:solidFill>
                  <a:srgbClr val="001965"/>
                </a:solidFill>
              </a:rPr>
              <a:t>at medarbejderen har en fast </a:t>
            </a:r>
            <a:r>
              <a:rPr lang="da-DK" dirty="0" smtClean="0">
                <a:solidFill>
                  <a:srgbClr val="001965"/>
                </a:solidFill>
              </a:rPr>
              <a:t>løn uden tillæg for over-/merarbejde. Til gengæld kan medarbejderen selv tilrettelægge sin arbejdstid over </a:t>
            </a:r>
            <a:r>
              <a:rPr lang="da-DK" dirty="0">
                <a:solidFill>
                  <a:srgbClr val="001965"/>
                </a:solidFill>
              </a:rPr>
              <a:t>ugen/året, så det passer med en årsnorm</a:t>
            </a:r>
            <a:r>
              <a:rPr lang="da-DK" dirty="0" smtClean="0">
                <a:solidFill>
                  <a:srgbClr val="001965"/>
                </a:solidFill>
              </a:rPr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>
              <a:solidFill>
                <a:srgbClr val="001965"/>
              </a:solidFill>
            </a:endParaRPr>
          </a:p>
          <a:p>
            <a:pPr marL="0" indent="0">
              <a:buNone/>
            </a:pPr>
            <a:endParaRPr lang="da-DK" dirty="0">
              <a:solidFill>
                <a:srgbClr val="00196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/>
              <a:t>Hvem kan overgå til </a:t>
            </a:r>
            <a:r>
              <a:rPr lang="da-DK" b="1" dirty="0" err="1"/>
              <a:t>jobløn</a:t>
            </a:r>
            <a:r>
              <a:rPr lang="da-DK" b="1" dirty="0"/>
              <a:t>?</a:t>
            </a:r>
          </a:p>
          <a:p>
            <a:r>
              <a:rPr lang="da-DK" dirty="0"/>
              <a:t>Medarbejdere med en månedsløn på mere end </a:t>
            </a:r>
            <a:r>
              <a:rPr lang="da-DK" dirty="0">
                <a:solidFill>
                  <a:schemeClr val="accent6"/>
                </a:solidFill>
              </a:rPr>
              <a:t>53.000 kr. ekskl. arbejdsgivers pensionsbidrag </a:t>
            </a:r>
            <a:r>
              <a:rPr lang="da-DK" dirty="0"/>
              <a:t>– som efter en nærmere vurdering bestrider et job, hvor der er selvstændig arbejdstilrettelæggelse, vil </a:t>
            </a:r>
            <a:r>
              <a:rPr lang="da-DK" dirty="0" smtClean="0"/>
              <a:t>overgå </a:t>
            </a:r>
            <a:r>
              <a:rPr lang="da-DK" dirty="0"/>
              <a:t>til </a:t>
            </a:r>
            <a:r>
              <a:rPr lang="da-DK" dirty="0" err="1"/>
              <a:t>Jobløn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82896" y="3956941"/>
            <a:ext cx="5410994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1965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Selvstændig arbejdstilrettelæggelse</a:t>
            </a:r>
            <a:endParaRPr lang="da-DK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401557" y="4614337"/>
            <a:ext cx="4744800" cy="1733584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Hvad betyder det</a:t>
            </a:r>
            <a:r>
              <a:rPr lang="da-DK" b="1" dirty="0" smtClean="0">
                <a:solidFill>
                  <a:srgbClr val="001965"/>
                </a:solidFill>
              </a:rPr>
              <a:t>?</a:t>
            </a:r>
            <a:r>
              <a:rPr lang="da-DK" dirty="0">
                <a:solidFill>
                  <a:srgbClr val="001965"/>
                </a:solidFill>
              </a:rPr>
              <a:t/>
            </a:r>
            <a:br>
              <a:rPr lang="da-DK" dirty="0">
                <a:solidFill>
                  <a:srgbClr val="001965"/>
                </a:solidFill>
              </a:rPr>
            </a:br>
            <a:r>
              <a:rPr lang="da-DK" dirty="0" smtClean="0">
                <a:solidFill>
                  <a:srgbClr val="001965"/>
                </a:solidFill>
              </a:rPr>
              <a:t>Medarbejderen planlægger som udgangspunkt selv placeringen af arbejdstiden og arbejdets udførelse.</a:t>
            </a:r>
          </a:p>
          <a:p>
            <a:pPr marL="0" indent="0">
              <a:buNone/>
            </a:pPr>
            <a:endParaRPr lang="da-DK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7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 bwMode="auto">
          <a:xfrm>
            <a:off x="1080000" y="1980000"/>
            <a:ext cx="5107503" cy="4212028"/>
          </a:xfrm>
          <a:prstGeom prst="actionButtonHelp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21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Øvrige initiativer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Enklere </a:t>
            </a:r>
            <a:r>
              <a:rPr lang="da-DK" dirty="0"/>
              <a:t>regler for intern </a:t>
            </a:r>
            <a:r>
              <a:rPr lang="da-DK" dirty="0" smtClean="0"/>
              <a:t>jobrotation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Muligheden for at vælge overarbejde frem for merarbejde </a:t>
            </a:r>
            <a:r>
              <a:rPr lang="da-DK" dirty="0" smtClean="0"/>
              <a:t>bortfalder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Skærpede regler om vagtbytte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lvl="0" indent="-285750" defTabSz="382588">
              <a:buFont typeface="Arial" panose="020B0604020202020204" pitchFamily="34" charset="0"/>
              <a:buChar char="•"/>
            </a:pPr>
            <a:r>
              <a:rPr lang="da-DK" dirty="0" smtClean="0"/>
              <a:t>6</a:t>
            </a:r>
            <a:r>
              <a:rPr lang="da-DK" dirty="0"/>
              <a:t>. ferieuge indskydes i </a:t>
            </a:r>
            <a:r>
              <a:rPr lang="da-DK" dirty="0" smtClean="0"/>
              <a:t>timebanken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Øget </a:t>
            </a:r>
            <a:r>
              <a:rPr lang="da-DK" dirty="0"/>
              <a:t>fokus på </a:t>
            </a:r>
            <a:r>
              <a:rPr lang="da-DK" dirty="0" smtClean="0"/>
              <a:t>kompetenceudvikling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Nye </a:t>
            </a:r>
            <a:r>
              <a:rPr lang="da-DK" dirty="0"/>
              <a:t>medarbejdere pr. 1.10.2020 får lønnen udbetalt </a:t>
            </a:r>
            <a:r>
              <a:rPr lang="da-DK" dirty="0" smtClean="0"/>
              <a:t>bagudrettet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Eksisterende </a:t>
            </a:r>
            <a:r>
              <a:rPr lang="da-DK" dirty="0"/>
              <a:t>medarbejdere kan ønske at skifte til at blive </a:t>
            </a:r>
            <a:r>
              <a:rPr lang="da-DK" dirty="0" smtClean="0"/>
              <a:t>bagudlønnet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lvl="0" indent="-285750"/>
            <a:r>
              <a:rPr lang="da-DK" dirty="0" smtClean="0">
                <a:solidFill>
                  <a:srgbClr val="001965"/>
                </a:solidFill>
              </a:rPr>
              <a:t>Et fælles fokus på trivsel</a:t>
            </a:r>
          </a:p>
          <a:p>
            <a:pPr marL="285750" lvl="0" indent="-285750"/>
            <a:endParaRPr lang="da-DK" dirty="0">
              <a:solidFill>
                <a:srgbClr val="001965"/>
              </a:solidFill>
            </a:endParaRPr>
          </a:p>
          <a:p>
            <a:pPr marL="285750" lvl="0" indent="-285750"/>
            <a:r>
              <a:rPr lang="da-DK" dirty="0" smtClean="0">
                <a:solidFill>
                  <a:srgbClr val="001965"/>
                </a:solidFill>
              </a:rPr>
              <a:t>Tillidsmænd </a:t>
            </a:r>
            <a:r>
              <a:rPr lang="da-DK" dirty="0">
                <a:solidFill>
                  <a:srgbClr val="001965"/>
                </a:solidFill>
              </a:rPr>
              <a:t>kan deltage i udformning af udviklingsplaner for medarbejdere på trin </a:t>
            </a:r>
            <a:r>
              <a:rPr lang="da-DK" dirty="0" smtClean="0">
                <a:solidFill>
                  <a:srgbClr val="001965"/>
                </a:solidFill>
              </a:rPr>
              <a:t>1</a:t>
            </a:r>
            <a:endParaRPr lang="da-DK" dirty="0">
              <a:solidFill>
                <a:srgbClr val="001965"/>
              </a:solidFill>
            </a:endParaRPr>
          </a:p>
          <a:p>
            <a:pPr marL="285750" lvl="0" indent="-285750"/>
            <a:endParaRPr lang="da-DK" dirty="0" smtClean="0">
              <a:solidFill>
                <a:srgbClr val="001965"/>
              </a:solidFill>
            </a:endParaRPr>
          </a:p>
          <a:p>
            <a:pPr marL="285750" lvl="0" indent="-285750"/>
            <a:r>
              <a:rPr lang="da-DK" dirty="0" smtClean="0">
                <a:solidFill>
                  <a:srgbClr val="001965"/>
                </a:solidFill>
              </a:rPr>
              <a:t>Tydeliggørelse af </a:t>
            </a:r>
            <a:r>
              <a:rPr lang="da-DK" dirty="0">
                <a:solidFill>
                  <a:srgbClr val="001965"/>
                </a:solidFill>
              </a:rPr>
              <a:t>regler om rådighedsvagter </a:t>
            </a:r>
          </a:p>
          <a:p>
            <a:pPr marL="285750" lvl="0" indent="-285750"/>
            <a:endParaRPr lang="da-DK" dirty="0">
              <a:solidFill>
                <a:srgbClr val="001965"/>
              </a:solidFill>
            </a:endParaRPr>
          </a:p>
          <a:p>
            <a:pPr marL="285750" lvl="0" indent="-285750"/>
            <a:r>
              <a:rPr lang="da-DK" dirty="0">
                <a:solidFill>
                  <a:srgbClr val="001965"/>
                </a:solidFill>
              </a:rPr>
              <a:t>Løn under overholdelse af hviletid</a:t>
            </a:r>
          </a:p>
          <a:p>
            <a:pPr marL="285750" lvl="0" indent="-285750"/>
            <a:endParaRPr lang="da-DK" dirty="0">
              <a:solidFill>
                <a:srgbClr val="001965"/>
              </a:solidFill>
            </a:endParaRPr>
          </a:p>
          <a:p>
            <a:pPr marL="285750" lvl="0" indent="-285750"/>
            <a:r>
              <a:rPr lang="da-DK" dirty="0">
                <a:solidFill>
                  <a:srgbClr val="001965"/>
                </a:solidFill>
              </a:rPr>
              <a:t>Ansættelse på børnedeltid kræver mindst ét års anciennitet</a:t>
            </a:r>
          </a:p>
          <a:p>
            <a:pPr marL="285750" lvl="0" indent="-285750"/>
            <a:endParaRPr lang="da-DK" dirty="0">
              <a:solidFill>
                <a:srgbClr val="001965"/>
              </a:solidFill>
            </a:endParaRPr>
          </a:p>
          <a:p>
            <a:pPr marL="285750" lvl="0" indent="-285750"/>
            <a:r>
              <a:rPr lang="da-DK" dirty="0">
                <a:solidFill>
                  <a:srgbClr val="001965"/>
                </a:solidFill>
              </a:rPr>
              <a:t>Skærpet aftale om </a:t>
            </a:r>
            <a:r>
              <a:rPr lang="da-DK" dirty="0" smtClean="0">
                <a:solidFill>
                  <a:srgbClr val="001965"/>
                </a:solidFill>
              </a:rPr>
              <a:t>samarbejdsudvalget</a:t>
            </a:r>
          </a:p>
          <a:p>
            <a:pPr marL="285750" lvl="0" indent="-285750"/>
            <a:endParaRPr lang="da-DK" dirty="0">
              <a:solidFill>
                <a:srgbClr val="001965"/>
              </a:solidFill>
            </a:endParaRPr>
          </a:p>
          <a:p>
            <a:pPr marL="285750" lvl="0" indent="-285750"/>
            <a:r>
              <a:rPr lang="da-DK" dirty="0" smtClean="0">
                <a:solidFill>
                  <a:srgbClr val="001965"/>
                </a:solidFill>
              </a:rPr>
              <a:t>Genforhandlede lokalaftaler</a:t>
            </a:r>
            <a:endParaRPr lang="da-DK" dirty="0">
              <a:solidFill>
                <a:srgbClr val="001965"/>
              </a:solidFill>
            </a:endParaRPr>
          </a:p>
          <a:p>
            <a:endParaRPr lang="da-DK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 bwMode="auto">
          <a:xfrm>
            <a:off x="1080000" y="1980000"/>
            <a:ext cx="5107503" cy="4212028"/>
          </a:xfrm>
          <a:prstGeom prst="actionButtonHelp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21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Nu skal medlemmerne stemme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936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Dagens team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89332" y="2569475"/>
            <a:ext cx="3448901" cy="492744"/>
          </a:xfrm>
        </p:spPr>
        <p:txBody>
          <a:bodyPr/>
          <a:lstStyle/>
          <a:p>
            <a:r>
              <a:rPr lang="da-DK" b="1" dirty="0" smtClean="0"/>
              <a:t>Kirsten Ebbe Brich</a:t>
            </a:r>
          </a:p>
          <a:p>
            <a:r>
              <a:rPr lang="da-DK" dirty="0" smtClean="0"/>
              <a:t>Kredsformand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30" name="Picture 6" descr="Billedresultat for education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0" r="14370"/>
          <a:stretch/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30" t="8233" r="22962" b="28082"/>
          <a:stretch/>
        </p:blipFill>
        <p:spPr>
          <a:xfrm>
            <a:off x="6364800" y="1962950"/>
            <a:ext cx="870095" cy="109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8" t="4950" r="16458" b="27967"/>
          <a:stretch/>
        </p:blipFill>
        <p:spPr>
          <a:xfrm>
            <a:off x="6364799" y="3368223"/>
            <a:ext cx="870095" cy="10876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85231" y="3686370"/>
            <a:ext cx="3453002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000"/>
              </a:lnSpc>
            </a:pPr>
            <a:r>
              <a:rPr lang="da-DK" sz="1600" b="1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Kirsten Lund</a:t>
            </a:r>
            <a:endParaRPr lang="da-DK" sz="1600" b="1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da-DK" sz="1600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Kredsbestyrelsesmedlem og </a:t>
            </a:r>
            <a:br>
              <a:rPr lang="da-DK" sz="1600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OK-ansvarlig</a:t>
            </a:r>
            <a:endParaRPr lang="da-DK" sz="1600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4800" y="6026850"/>
            <a:ext cx="4914886" cy="49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000"/>
              </a:lnSpc>
            </a:pPr>
            <a:endParaRPr lang="da-DK" sz="1600" b="1" dirty="0" smtClean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da-DK" sz="1600" b="1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Spørgsmål sendes til DAJR </a:t>
            </a:r>
            <a:r>
              <a:rPr lang="da-DK" sz="1600" b="1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Skype</a:t>
            </a:r>
            <a:endParaRPr lang="da-DK" sz="1600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99" y="4761846"/>
            <a:ext cx="870095" cy="1087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85231" y="5336442"/>
            <a:ext cx="3453002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000"/>
              </a:lnSpc>
            </a:pPr>
            <a:r>
              <a:rPr lang="da-DK" sz="1600" b="1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Løvbjerg Jørgensen</a:t>
            </a:r>
            <a:endParaRPr lang="da-DK" sz="1600" b="1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000"/>
              </a:lnSpc>
            </a:pPr>
            <a:r>
              <a:rPr lang="da-DK" sz="1600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Kommunikationskonsulent</a:t>
            </a:r>
            <a:endParaRPr lang="da-DK" sz="1600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Tidsplan for urafstemningen</a:t>
            </a:r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1738370"/>
              </p:ext>
            </p:extLst>
          </p:nvPr>
        </p:nvGraphicFramePr>
        <p:xfrm>
          <a:off x="1525954" y="1946031"/>
          <a:ext cx="9140092" cy="419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897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 bwMode="auto">
          <a:xfrm>
            <a:off x="1080000" y="1980000"/>
            <a:ext cx="5107503" cy="4212028"/>
          </a:xfrm>
          <a:prstGeom prst="actionButtonHelp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21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B7A06125-ADB1-4986-BD10-FEC78F03F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sp>
        <p:nvSpPr>
          <p:cNvPr id="4" name="Undertitel 3">
            <a:extLst>
              <a:ext uri="{FF2B5EF4-FFF2-40B4-BE49-F238E27FC236}">
                <a16:creationId xmlns="" xmlns:a16="http://schemas.microsoft.com/office/drawing/2014/main" id="{A40F2255-1EA5-4194-B61A-50BECA938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>
              <a:solidFill>
                <a:srgbClr val="001965"/>
              </a:solidFill>
            </a:endParaRPr>
          </a:p>
        </p:txBody>
      </p:sp>
      <p:sp>
        <p:nvSpPr>
          <p:cNvPr id="5" name="Pladsholder til billede 4">
            <a:extLst>
              <a:ext uri="{FF2B5EF4-FFF2-40B4-BE49-F238E27FC236}">
                <a16:creationId xmlns="" xmlns:a16="http://schemas.microsoft.com/office/drawing/2014/main" id="{6E325FC0-0E0F-4DF4-AFE6-DB5E4AFA76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" name="Pladsholder til billede 5">
            <a:extLst>
              <a:ext uri="{FF2B5EF4-FFF2-40B4-BE49-F238E27FC236}">
                <a16:creationId xmlns="" xmlns:a16="http://schemas.microsoft.com/office/drawing/2014/main" id="{C2F917A8-5774-42F7-87A2-62B205F969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508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Kort introduktion til aftalesystemet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OK-forhandlingerne 2020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Her er de nye tiltag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Urafstemning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21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Sådan aftaler vi dine arbejdsvilkår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8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7"/>
          <a:stretch/>
        </p:blipFill>
        <p:spPr>
          <a:xfrm>
            <a:off x="617175" y="120074"/>
            <a:ext cx="10874584" cy="6640944"/>
          </a:xfrm>
        </p:spPr>
      </p:pic>
    </p:spTree>
    <p:extLst>
      <p:ext uri="{BB962C8B-B14F-4D97-AF65-F5344CB8AC3E}">
        <p14:creationId xmlns:p14="http://schemas.microsoft.com/office/powerpoint/2010/main" val="41705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Din overenskomst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534856" y="1980000"/>
            <a:ext cx="3289944" cy="382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a-DK" b="1" dirty="0" smtClean="0">
              <a:solidFill>
                <a:srgbClr val="001965"/>
              </a:solidFill>
            </a:endParaRPr>
          </a:p>
          <a:p>
            <a:pPr marL="0" indent="0">
              <a:buNone/>
            </a:pPr>
            <a:r>
              <a:rPr lang="da-DK" b="1" dirty="0" smtClean="0">
                <a:solidFill>
                  <a:srgbClr val="001965"/>
                </a:solidFill>
              </a:rPr>
              <a:t>STOK - standardoverenskomst   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001965"/>
                </a:solidFill>
              </a:rPr>
              <a:t>Finansforbundet og FA forhandler </a:t>
            </a:r>
            <a:r>
              <a:rPr lang="da-DK" dirty="0" err="1" smtClean="0">
                <a:solidFill>
                  <a:srgbClr val="001965"/>
                </a:solidFill>
              </a:rPr>
              <a:t>STOK’en</a:t>
            </a:r>
            <a:r>
              <a:rPr lang="da-DK" dirty="0" smtClean="0">
                <a:solidFill>
                  <a:srgbClr val="001965"/>
                </a:solidFill>
              </a:rPr>
              <a:t>, som gælder for hele sektoren og danner grundlag for </a:t>
            </a:r>
            <a:r>
              <a:rPr lang="da-DK" dirty="0" err="1" smtClean="0">
                <a:solidFill>
                  <a:srgbClr val="001965"/>
                </a:solidFill>
              </a:rPr>
              <a:t>VOK’en</a:t>
            </a:r>
            <a:r>
              <a:rPr lang="da-DK" dirty="0" smtClean="0">
                <a:solidFill>
                  <a:srgbClr val="001965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da-DK" b="1" dirty="0" smtClean="0"/>
              <a:t>VOK - virksomhedsoverenskomst </a:t>
            </a:r>
          </a:p>
          <a:p>
            <a:r>
              <a:rPr lang="da-DK" dirty="0" smtClean="0"/>
              <a:t>Finansforbundet i Danske Bank og Danske Banks HR legal forhandler </a:t>
            </a:r>
            <a:r>
              <a:rPr lang="da-DK" dirty="0" err="1" smtClean="0"/>
              <a:t>VOK’en</a:t>
            </a:r>
            <a:r>
              <a:rPr lang="da-DK" dirty="0" smtClean="0"/>
              <a:t> for de ansatte i Danske Bank. </a:t>
            </a:r>
            <a:endParaRPr lang="en-GB" dirty="0" smtClean="0"/>
          </a:p>
          <a:p>
            <a:pPr marL="0" indent="0">
              <a:buNone/>
            </a:pPr>
            <a:endParaRPr lang="da-DK" dirty="0" smtClean="0">
              <a:solidFill>
                <a:srgbClr val="00196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1" y="4289901"/>
            <a:ext cx="1176338" cy="1176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99" y="2252661"/>
            <a:ext cx="1176339" cy="1176339"/>
          </a:xfrm>
          <a:prstGeom prst="rect">
            <a:avLst/>
          </a:prstGeom>
        </p:spPr>
      </p:pic>
      <p:pic>
        <p:nvPicPr>
          <p:cNvPr id="13" name="Picture Placeholder 1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r="41"/>
          <a:stretch/>
        </p:blipFill>
        <p:spPr/>
      </p:pic>
    </p:spTree>
    <p:extLst>
      <p:ext uri="{BB962C8B-B14F-4D97-AF65-F5344CB8AC3E}">
        <p14:creationId xmlns:p14="http://schemas.microsoft.com/office/powerpoint/2010/main" val="29296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anskebank.com/-/media/danske-bank/dotcom/images/news-og-insights/building-and-branches/for-download/danske-bank-in-society-high-res.jpg?rev=dff9aab408634a2b9a77d0c8b7d46e02&amp;hash=F254DFEC759699DCFA7AE72C21A73723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r="3777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har vi en VOK?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Øget </a:t>
            </a:r>
            <a:r>
              <a:rPr lang="da-DK" dirty="0" smtClean="0"/>
              <a:t>fleksibilitet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Større indflydelse lokalt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Mere </a:t>
            </a:r>
            <a:r>
              <a:rPr lang="da-DK" dirty="0"/>
              <a:t>innovative resultater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 smtClean="0"/>
              <a:t>Ofte </a:t>
            </a:r>
            <a:r>
              <a:rPr lang="da-DK" dirty="0"/>
              <a:t>er </a:t>
            </a:r>
            <a:r>
              <a:rPr lang="da-DK" dirty="0" err="1"/>
              <a:t>VOK’en</a:t>
            </a:r>
            <a:r>
              <a:rPr lang="da-DK" dirty="0"/>
              <a:t> i Danske Bank firstmover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 bwMode="auto">
          <a:xfrm>
            <a:off x="1080000" y="1980000"/>
            <a:ext cx="5107503" cy="4212028"/>
          </a:xfrm>
          <a:prstGeom prst="actionButtonHelp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21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OK-forhandlingerne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62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_FDMdNFUKluQejR.qfx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gS.heGPUmRedFs2LeB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_gN9OQn0.z0l7bJZlh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1_aqntykir.gcbav.B4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XZ3b_y_0uO1VbY5Q8y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mdR7YZXECXe2pzk7uCX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erJekL1UukFnUZU7Ka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_MYCp5eU.E.fmWDcz.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JFPFKbx0eVadJHkE95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sU7l1_DkK.91Vf6kiu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6ucnQST0GNgGZQl12S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.izQMIoEKEqnmAP1bR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0ZGzbDn06xoj52.Hhn9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gLltiV7Ea.UKHDpd1W9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sBwzl2c0KKIAWdvuQI3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mEYKlf10.E5aLnEaCq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D7lBT0ckmrK.ANRzPb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joFiVk90KwahvFDj20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KxWIDTFUeIT1SlqTfxv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rRt2s6b0eVgEIVXl.f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i.xxr9Zk.yNpf9wnNzr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11L520lUOK1vhT2Z9W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8GsbL9dkSOCjwBCanfx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Gfj5TjkE2ZbBt8PsOBh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nKySn6pUW44JGJP1SZ.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8GsbL9dkSOCjwBCanf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KxWIDTFUeIT1SlqTfxv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rRt2s6b0eVgEIVXl.fM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nKySn6pUW44JGJP1SZ.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OnIafKk2lqBjtHlCM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YhsHRnOEOv0DKqTnnp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DCDkF490SPsynAFR.n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AKXTxwpkipp.z02rjB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jNZPqo.0KQsnKT.Neq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OnIafKk2lqBjtHlCM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dfZ1ZM2UeNEgHWWhQIRQ"/>
</p:tagLst>
</file>

<file path=ppt/theme/theme1.xml><?xml version="1.0" encoding="utf-8"?>
<a:theme xmlns:a="http://schemas.openxmlformats.org/drawingml/2006/main" name="Office-tema">
  <a:themeElements>
    <a:clrScheme name="Brugerdefiner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965"/>
      </a:accent1>
      <a:accent2>
        <a:srgbClr val="2878FF"/>
      </a:accent2>
      <a:accent3>
        <a:srgbClr val="FF9BBE"/>
      </a:accent3>
      <a:accent4>
        <a:srgbClr val="69F0BE"/>
      </a:accent4>
      <a:accent5>
        <a:srgbClr val="818181"/>
      </a:accent5>
      <a:accent6>
        <a:srgbClr val="FD6D6F"/>
      </a:accent6>
      <a:hlink>
        <a:srgbClr val="001965"/>
      </a:hlink>
      <a:folHlink>
        <a:srgbClr val="287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2019_Finansforbundet i Danske Bank" id="{409F56BF-06E3-4624-AAD0-D6850C80FB45}" vid="{5EFDDCA1-5496-4B93-94D8-7F3FAA99AA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F500454CA69448A13428C540840067" ma:contentTypeVersion="4" ma:contentTypeDescription="Opret et nyt dokument." ma:contentTypeScope="" ma:versionID="7c465e08d718f8b0dcbdff749a44535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e95d510c8f60437ce3265787e58d5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dhol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56199A-E195-44A7-9EBD-A5536D00710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E41C60-4B89-4FDF-8353-783ED9C350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F2FC5-2E9E-4511-B345-1692CEB9F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PP2019_Finansforbundet i Danske Bank</Template>
  <TotalTime>651</TotalTime>
  <Words>451</Words>
  <Application>Microsoft Office PowerPoint</Application>
  <PresentationFormat>Widescreen</PresentationFormat>
  <Paragraphs>142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Verdana</vt:lpstr>
      <vt:lpstr>Office-tema</vt:lpstr>
      <vt:lpstr>Her er din nye overenskomst</vt:lpstr>
      <vt:lpstr>Dagens team</vt:lpstr>
      <vt:lpstr>Dagsorden</vt:lpstr>
      <vt:lpstr>Sådan aftaler vi dine arbejdsvilkår</vt:lpstr>
      <vt:lpstr>PowerPoint Presentation</vt:lpstr>
      <vt:lpstr>Din overenskomst</vt:lpstr>
      <vt:lpstr>Hvorfor har vi en VOK?</vt:lpstr>
      <vt:lpstr>Spørgsmål</vt:lpstr>
      <vt:lpstr>OK-forhandlingerne 2020</vt:lpstr>
      <vt:lpstr>OK2020-processen</vt:lpstr>
      <vt:lpstr>Spørgsmål</vt:lpstr>
      <vt:lpstr>Her er din nye overenskomst</vt:lpstr>
      <vt:lpstr>PowerPoint Presentation</vt:lpstr>
      <vt:lpstr>Det får vi</vt:lpstr>
      <vt:lpstr>Jobløn 1. juli 2021</vt:lpstr>
      <vt:lpstr>Spørgsmål</vt:lpstr>
      <vt:lpstr>Øvrige initiativer</vt:lpstr>
      <vt:lpstr>Spørgsmål</vt:lpstr>
      <vt:lpstr>Nu skal medlemmerne stemme</vt:lpstr>
      <vt:lpstr>Tidsplan for urafstemningen</vt:lpstr>
      <vt:lpstr>Spørgsmål</vt:lpstr>
      <vt:lpstr>PowerPoint Presentation</vt:lpstr>
    </vt:vector>
  </TitlesOfParts>
  <Company>Danske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er din nye overenskomst</dc:title>
  <dc:creator>Daniel Løvbjerg Jørgensen</dc:creator>
  <cp:lastModifiedBy>Daniel Løvbjerg Jørgensen</cp:lastModifiedBy>
  <cp:revision>35</cp:revision>
  <cp:lastPrinted>2020-06-12T07:30:00Z</cp:lastPrinted>
  <dcterms:created xsi:type="dcterms:W3CDTF">2020-06-08T11:29:13Z</dcterms:created>
  <dcterms:modified xsi:type="dcterms:W3CDTF">2020-06-15T07:03:46Z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st0098</vt:lpwstr>
  </property>
  <property fmtid="{D5CDD505-2E9C-101B-9397-08002B2CF9AE}" pid="3" name="DL_AuthorInitials">
    <vt:lpwstr>st0098</vt:lpwstr>
  </property>
  <property fmtid="{D5CDD505-2E9C-101B-9397-08002B2CF9AE}" pid="4" name="fInit">
    <vt:lpwstr>st0098</vt:lpwstr>
  </property>
  <property fmtid="{D5CDD505-2E9C-101B-9397-08002B2CF9AE}" pid="5" name="fNavn">
    <vt:lpwstr>Susan Thorenfeldt</vt:lpwstr>
  </property>
  <property fmtid="{D5CDD505-2E9C-101B-9397-08002B2CF9AE}" pid="6" name="fTlf">
    <vt:lpwstr>+4532661406</vt:lpwstr>
  </property>
  <property fmtid="{D5CDD505-2E9C-101B-9397-08002B2CF9AE}" pid="7" name="fEpost">
    <vt:lpwstr>st@finansforbundet.dk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ContentTypeId">
    <vt:lpwstr>0x0101008EF500454CA69448A13428C540840067</vt:lpwstr>
  </property>
</Properties>
</file>