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7" Type="http://schemas.microsoft.com/office/2020/02/relationships/classificationlabels" Target="docMetadata/LabelInfo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notesMasterIdLst>
    <p:notesMasterId r:id="rId31"/>
  </p:notesMasterIdLst>
  <p:handoutMasterIdLst>
    <p:handoutMasterId r:id="rId32"/>
  </p:handoutMasterIdLst>
  <p:sldIdLst>
    <p:sldId id="328" r:id="rId5"/>
    <p:sldId id="329" r:id="rId6"/>
    <p:sldId id="330" r:id="rId7"/>
    <p:sldId id="331" r:id="rId8"/>
    <p:sldId id="332" r:id="rId9"/>
    <p:sldId id="333" r:id="rId10"/>
    <p:sldId id="257" r:id="rId11"/>
    <p:sldId id="354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44" r:id="rId23"/>
    <p:sldId id="345" r:id="rId24"/>
    <p:sldId id="346" r:id="rId25"/>
    <p:sldId id="347" r:id="rId26"/>
    <p:sldId id="348" r:id="rId27"/>
    <p:sldId id="349" r:id="rId28"/>
    <p:sldId id="350" r:id="rId29"/>
    <p:sldId id="353" r:id="rId30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BD5F38A-1C61-FC86-A216-F729B6DA56C1}" name="Dorrit Groth Brandt" initials="DB" userId="S::dbr@finansforbundet.dk::5d1253dd-6c96-4c08-b255-383aa183461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 Juel Mortensen" initials="MJM" lastIdx="1" clrIdx="0">
    <p:extLst>
      <p:ext uri="{19B8F6BF-5375-455C-9EA6-DF929625EA0E}">
        <p15:presenceInfo xmlns:p15="http://schemas.microsoft.com/office/powerpoint/2012/main" userId="S::mj@finansforbundet.dk::4c147f2f-7fbd-40bb-abd3-80f0b4b45f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9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DA5C79-4398-4335-959F-68646D5E15E7}" v="1" dt="2025-03-07T14:59:13.3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yst layou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yst layout 3 - Markerin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083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348" y="29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8/10/relationships/authors" Target="authors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806C48BB-4A63-4A90-B2FD-867287D098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>
              <a:solidFill>
                <a:srgbClr val="0019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1C51F93-47F1-47D4-924C-176AD791138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B2A7C-6135-45F0-9ECA-8C5102577C39}" type="datetimeFigureOut">
              <a:rPr lang="da-DK" smtClean="0">
                <a:latin typeface="Arial" panose="020B0604020202020204" pitchFamily="34" charset="0"/>
                <a:cs typeface="Arial" panose="020B0604020202020204" pitchFamily="34" charset="0"/>
              </a:rPr>
              <a:t>07-03-2025</a:t>
            </a:fld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4253530B-A5EA-4A44-82F0-C4391EBF7A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39BB854-AA0E-4D59-A8B5-6E7B5B5A9D2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23520-170F-45CF-A2DA-FD5614B92869}" type="slidenum">
              <a:rPr lang="da-DK" smtClean="0"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60717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4FE394E-63E0-48C0-A7DE-1735F7C49101}" type="datetimeFigureOut">
              <a:rPr lang="da-DK" smtClean="0"/>
              <a:pPr/>
              <a:t>07-03-2025</a:t>
            </a:fld>
            <a:endParaRPr lang="da-DK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E6F891D-1D96-456C-99DE-6FF75A310EB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42828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3179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EF2C7F-5207-4DD4-9FC5-3735EB6A8389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1080000" y="2430000"/>
            <a:ext cx="10029600" cy="1974331"/>
          </a:xfrm>
        </p:spPr>
        <p:txBody>
          <a:bodyPr anchor="ctr" anchorCtr="1"/>
          <a:lstStyle>
            <a:lvl1pPr algn="ctr">
              <a:lnSpc>
                <a:spcPts val="6800"/>
              </a:lnSpc>
              <a:defRPr sz="6500"/>
            </a:lvl1pPr>
          </a:lstStyle>
          <a:p>
            <a:r>
              <a:rPr lang="da-DK" dirty="0"/>
              <a:t>Overskrift i én eller to linjer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38D4223-0F1B-4E05-8C88-3A3C2027E55E}"/>
              </a:ext>
            </a:extLst>
          </p:cNvPr>
          <p:cNvSpPr>
            <a:spLocks noGrp="1" noChangeAspect="1"/>
          </p:cNvSpPr>
          <p:nvPr>
            <p:ph type="subTitle" idx="1"/>
          </p:nvPr>
        </p:nvSpPr>
        <p:spPr>
          <a:xfrm>
            <a:off x="1511523" y="6498000"/>
            <a:ext cx="9168954" cy="180492"/>
          </a:xfrm>
        </p:spPr>
        <p:txBody>
          <a:bodyPr anchor="b" anchorCtr="1">
            <a:no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FA02205D-50EE-40B2-AE8B-1B0723B7F5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342486" cy="576000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BE7EAA58-EA3A-498F-8882-0FF066CD5D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400" y="396000"/>
            <a:ext cx="1231200" cy="134632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F48B27CF-E881-4DC6-AF41-2BD18179865E}"/>
              </a:ext>
            </a:extLst>
          </p:cNvPr>
          <p:cNvSpPr txBox="1"/>
          <p:nvPr userDrawn="1"/>
        </p:nvSpPr>
        <p:spPr>
          <a:xfrm>
            <a:off x="-1397479" y="0"/>
            <a:ext cx="12128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baggrundsfarve, overskrift og undertitel har fast placering og skriftstørrelse. </a:t>
            </a:r>
          </a:p>
        </p:txBody>
      </p:sp>
    </p:spTree>
    <p:extLst>
      <p:ext uri="{BB962C8B-B14F-4D97-AF65-F5344CB8AC3E}">
        <p14:creationId xmlns:p14="http://schemas.microsoft.com/office/powerpoint/2010/main" val="2801641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+ elem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10E6E7-BAD2-4A81-AA86-5C22DCA6C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1080000"/>
            <a:ext cx="7387200" cy="576000"/>
          </a:xfrm>
        </p:spPr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r>
              <a:rPr lang="da-DK" dirty="0"/>
              <a:t>Overskrift kan skrives i en eller flere linjer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F21A953B-B315-4906-9921-E82BFDFEB5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000" y="1980000"/>
            <a:ext cx="4744800" cy="42300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rgbClr val="001965"/>
                </a:solidFill>
              </a:defRPr>
            </a:lvl1pPr>
            <a:lvl2pPr marL="288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2pPr>
            <a:lvl3pPr marL="576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3pPr>
            <a:lvl4pPr marL="864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4pPr>
            <a:lvl5pPr marL="1152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9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B20CAC30-F57A-4E4B-A0B3-145437ABD6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5069E749-0D94-4B40-9493-5D2B9A91E77F}"/>
              </a:ext>
            </a:extLst>
          </p:cNvPr>
          <p:cNvSpPr txBox="1"/>
          <p:nvPr userDrawn="1"/>
        </p:nvSpPr>
        <p:spPr>
          <a:xfrm>
            <a:off x="-1397479" y="0"/>
            <a:ext cx="1274387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overskrift, tekstfelt og felt til valgfrit element har fast størrelse og placering. 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b="0" dirty="0">
                <a:solidFill>
                  <a:schemeClr val="accent2"/>
                </a:solidFill>
              </a:rPr>
              <a:t>Samme gælder fontstørrelse og skrifttype.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Skal der vises et større element – vælges layoutet ”Element u/tekst”</a:t>
            </a:r>
          </a:p>
          <a:p>
            <a:endParaRPr lang="da-DK" sz="1100" b="0" dirty="0">
              <a:solidFill>
                <a:schemeClr val="accent2"/>
              </a:solidFill>
            </a:endParaRP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D228619-7AD1-4B3C-8594-2DBB998BA5A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64800" y="1980000"/>
            <a:ext cx="4744800" cy="42300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368109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lement u/tek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10E6E7-BAD2-4A81-AA86-5C22DCA6C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1080000"/>
            <a:ext cx="7387200" cy="576000"/>
          </a:xfrm>
        </p:spPr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r>
              <a:rPr lang="da-DK" dirty="0"/>
              <a:t>Overskrift kan skrives i en eller flere linjer</a:t>
            </a:r>
          </a:p>
        </p:txBody>
      </p:sp>
      <p:pic>
        <p:nvPicPr>
          <p:cNvPr id="9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B20CAC30-F57A-4E4B-A0B3-145437ABD6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CDA9DB07-933E-4F50-854B-530ABB65A855}"/>
              </a:ext>
            </a:extLst>
          </p:cNvPr>
          <p:cNvSpPr txBox="1"/>
          <p:nvPr userDrawn="1"/>
        </p:nvSpPr>
        <p:spPr>
          <a:xfrm>
            <a:off x="-1397479" y="0"/>
            <a:ext cx="13974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overskrift, tekstfelt og felt til diagram har fast størrelse og placering. 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b="0" dirty="0">
                <a:solidFill>
                  <a:schemeClr val="accent2"/>
                </a:solidFill>
              </a:rPr>
              <a:t>Samme gælder fontstørrelse og skrifttype.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Skal der skrives tekst til elementet – vælges layoutet ”Tekst + element”</a:t>
            </a:r>
          </a:p>
          <a:p>
            <a:endParaRPr lang="da-DK" sz="1100" b="0" dirty="0">
              <a:solidFill>
                <a:schemeClr val="accent2"/>
              </a:solidFill>
            </a:endParaRP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82609D1-E96A-40F7-ADD6-628D5CD3030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79499" y="1980000"/>
            <a:ext cx="10029600" cy="42300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4024209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verskrift + vide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10E6E7-BAD2-4A81-AA86-5C22DCA6C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r>
              <a:rPr lang="da-DK" dirty="0"/>
              <a:t>Overskrift kan skrives i en eller flere linjer</a:t>
            </a:r>
          </a:p>
        </p:txBody>
      </p:sp>
      <p:pic>
        <p:nvPicPr>
          <p:cNvPr id="9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B20CAC30-F57A-4E4B-A0B3-145437ABD6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4" name="Pladsholder til medieklip 3">
            <a:extLst>
              <a:ext uri="{FF2B5EF4-FFF2-40B4-BE49-F238E27FC236}">
                <a16:creationId xmlns:a16="http://schemas.microsoft.com/office/drawing/2014/main" id="{4BE0A61E-C3E8-4AA6-A6F6-5EFBCE1D63E5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079500" y="1980000"/>
            <a:ext cx="7387200" cy="4230000"/>
          </a:xfrm>
        </p:spPr>
        <p:txBody>
          <a:bodyPr/>
          <a:lstStyle/>
          <a:p>
            <a:r>
              <a:rPr lang="da-DK"/>
              <a:t>Klik på ikonet for at tilføje et medie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1C880CEE-1C13-4651-AFF8-73834D3D9C8C}"/>
              </a:ext>
            </a:extLst>
          </p:cNvPr>
          <p:cNvSpPr txBox="1"/>
          <p:nvPr userDrawn="1"/>
        </p:nvSpPr>
        <p:spPr>
          <a:xfrm>
            <a:off x="-1397479" y="0"/>
            <a:ext cx="12743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overskrift og videofelt har fast størrelse og placering. 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Samme gælder fontstørrelse og skrifttype.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b="0" dirty="0">
                <a:solidFill>
                  <a:schemeClr val="accent2"/>
                </a:solidFill>
              </a:rPr>
              <a:t>Den video du indsætter fylder pladsholderen.</a:t>
            </a:r>
          </a:p>
        </p:txBody>
      </p:sp>
    </p:spTree>
    <p:extLst>
      <p:ext uri="{BB962C8B-B14F-4D97-AF65-F5344CB8AC3E}">
        <p14:creationId xmlns:p14="http://schemas.microsoft.com/office/powerpoint/2010/main" val="1037951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- fuldt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B20CAC30-F57A-4E4B-A0B3-145437ABD6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4" name="Pladsholder til medieklip 3">
            <a:extLst>
              <a:ext uri="{FF2B5EF4-FFF2-40B4-BE49-F238E27FC236}">
                <a16:creationId xmlns:a16="http://schemas.microsoft.com/office/drawing/2014/main" id="{4BE0A61E-C3E8-4AA6-A6F6-5EFBCE1D63E5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89600" cy="6858000"/>
          </a:xfrm>
        </p:spPr>
        <p:txBody>
          <a:bodyPr/>
          <a:lstStyle/>
          <a:p>
            <a:r>
              <a:rPr lang="da-DK"/>
              <a:t>Klik på ikonet for at tilføje et medie</a:t>
            </a:r>
            <a:endParaRPr lang="da-DK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81E66E48-BC9F-4E17-A811-E690074C05B6}"/>
              </a:ext>
            </a:extLst>
          </p:cNvPr>
          <p:cNvSpPr txBox="1"/>
          <p:nvPr userDrawn="1"/>
        </p:nvSpPr>
        <p:spPr>
          <a:xfrm>
            <a:off x="-1397479" y="0"/>
            <a:ext cx="1274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b="0" dirty="0">
                <a:solidFill>
                  <a:schemeClr val="accent2"/>
                </a:solidFill>
              </a:rPr>
              <a:t>Videoen fylder hele </a:t>
            </a:r>
            <a:r>
              <a:rPr lang="da-DK" sz="900" b="0" dirty="0" err="1">
                <a:solidFill>
                  <a:schemeClr val="accent2"/>
                </a:solidFill>
              </a:rPr>
              <a:t>slidet</a:t>
            </a:r>
            <a:r>
              <a:rPr lang="da-DK" sz="900" b="0" dirty="0">
                <a:solidFill>
                  <a:schemeClr val="accent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0144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_ide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EF2C7F-5207-4DD4-9FC5-3735EB6A8389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1080001" y="2430000"/>
            <a:ext cx="9143999" cy="1800000"/>
          </a:xfrm>
        </p:spPr>
        <p:txBody>
          <a:bodyPr anchor="ctr" anchorCtr="1"/>
          <a:lstStyle>
            <a:lvl1pPr algn="ctr">
              <a:lnSpc>
                <a:spcPts val="5300"/>
              </a:lnSpc>
              <a:defRPr sz="5000">
                <a:solidFill>
                  <a:srgbClr val="001965"/>
                </a:solidFill>
              </a:defRPr>
            </a:lvl1pPr>
          </a:lstStyle>
          <a:p>
            <a:r>
              <a:rPr lang="da-DK" dirty="0"/>
              <a:t>Overskrift i én eller to linjer</a:t>
            </a:r>
          </a:p>
        </p:txBody>
      </p:sp>
      <p:pic>
        <p:nvPicPr>
          <p:cNvPr id="6" name="Billede 5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081D9564-03BD-4183-91E0-48ADE41F36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1BB5BAB5-4944-49F3-A4A2-4F7506833D86}"/>
              </a:ext>
            </a:extLst>
          </p:cNvPr>
          <p:cNvSpPr txBox="1"/>
          <p:nvPr userDrawn="1"/>
        </p:nvSpPr>
        <p:spPr>
          <a:xfrm>
            <a:off x="-1415561" y="0"/>
            <a:ext cx="123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baggrunds- grafik og overskrift har fast placering og skriftstørrelse. </a:t>
            </a:r>
          </a:p>
        </p:txBody>
      </p:sp>
    </p:spTree>
    <p:extLst>
      <p:ext uri="{BB962C8B-B14F-4D97-AF65-F5344CB8AC3E}">
        <p14:creationId xmlns:p14="http://schemas.microsoft.com/office/powerpoint/2010/main" val="1503863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_Vid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EF2C7F-5207-4DD4-9FC5-3735EB6A8389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1080001" y="2430000"/>
            <a:ext cx="9143999" cy="1800000"/>
          </a:xfrm>
        </p:spPr>
        <p:txBody>
          <a:bodyPr anchor="ctr" anchorCtr="1"/>
          <a:lstStyle>
            <a:lvl1pPr algn="ctr">
              <a:lnSpc>
                <a:spcPts val="5300"/>
              </a:lnSpc>
              <a:defRPr sz="5000">
                <a:solidFill>
                  <a:srgbClr val="001965"/>
                </a:solidFill>
              </a:defRPr>
            </a:lvl1pPr>
          </a:lstStyle>
          <a:p>
            <a:r>
              <a:rPr lang="da-DK" dirty="0"/>
              <a:t>Overskrift i én eller to linjer</a:t>
            </a:r>
          </a:p>
        </p:txBody>
      </p:sp>
      <p:pic>
        <p:nvPicPr>
          <p:cNvPr id="6" name="Billede 5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081D9564-03BD-4183-91E0-48ADE41F36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64D83623-5A7C-46FB-A9B9-08D3AF74262C}"/>
              </a:ext>
            </a:extLst>
          </p:cNvPr>
          <p:cNvSpPr txBox="1"/>
          <p:nvPr userDrawn="1"/>
        </p:nvSpPr>
        <p:spPr>
          <a:xfrm>
            <a:off x="-1415561" y="0"/>
            <a:ext cx="123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baggrunds- grafik og overskrift har fast placering og skriftstørrelse. </a:t>
            </a:r>
          </a:p>
        </p:txBody>
      </p:sp>
    </p:spTree>
    <p:extLst>
      <p:ext uri="{BB962C8B-B14F-4D97-AF65-F5344CB8AC3E}">
        <p14:creationId xmlns:p14="http://schemas.microsoft.com/office/powerpoint/2010/main" val="3385995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_FO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EF2C7F-5207-4DD4-9FC5-3735EB6A8389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1080001" y="2430000"/>
            <a:ext cx="9143999" cy="1800000"/>
          </a:xfrm>
        </p:spPr>
        <p:txBody>
          <a:bodyPr anchor="ctr" anchorCtr="1"/>
          <a:lstStyle>
            <a:lvl1pPr algn="ctr">
              <a:lnSpc>
                <a:spcPts val="53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i én eller to linjer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081D9564-03BD-4183-91E0-48ADE41F36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000" y="360000"/>
            <a:ext cx="235459" cy="395999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A1DDAB5D-50CA-4D81-90A9-C7F1B27AED3D}"/>
              </a:ext>
            </a:extLst>
          </p:cNvPr>
          <p:cNvSpPr txBox="1"/>
          <p:nvPr userDrawn="1"/>
        </p:nvSpPr>
        <p:spPr>
          <a:xfrm>
            <a:off x="-1415561" y="0"/>
            <a:ext cx="123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baggrunds- grafik og overskrift har fast placering og skriftstørrelse. </a:t>
            </a:r>
          </a:p>
        </p:txBody>
      </p:sp>
    </p:spTree>
    <p:extLst>
      <p:ext uri="{BB962C8B-B14F-4D97-AF65-F5344CB8AC3E}">
        <p14:creationId xmlns:p14="http://schemas.microsoft.com/office/powerpoint/2010/main" val="1804289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_fuldside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EF2C7F-5207-4DD4-9FC5-3735EB6A8389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1080000" y="2430000"/>
            <a:ext cx="10029600" cy="1974331"/>
          </a:xfrm>
        </p:spPr>
        <p:txBody>
          <a:bodyPr anchor="ctr" anchorCtr="1"/>
          <a:lstStyle>
            <a:lvl1pPr algn="ctr">
              <a:lnSpc>
                <a:spcPts val="5300"/>
              </a:lnSpc>
              <a:defRPr sz="5000"/>
            </a:lvl1pPr>
          </a:lstStyle>
          <a:p>
            <a:r>
              <a:rPr lang="da-DK" dirty="0"/>
              <a:t>Overskrift i én eller to linjer</a:t>
            </a:r>
          </a:p>
        </p:txBody>
      </p:sp>
      <p:sp>
        <p:nvSpPr>
          <p:cNvPr id="17" name="Pladsholder til billede 16">
            <a:extLst>
              <a:ext uri="{FF2B5EF4-FFF2-40B4-BE49-F238E27FC236}">
                <a16:creationId xmlns:a16="http://schemas.microsoft.com/office/drawing/2014/main" id="{7B09BBE5-4447-4617-B001-8FABBEBC613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89600" cy="6858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13" name="Pladsholder til billede 12">
            <a:extLst>
              <a:ext uri="{FF2B5EF4-FFF2-40B4-BE49-F238E27FC236}">
                <a16:creationId xmlns:a16="http://schemas.microsoft.com/office/drawing/2014/main" id="{40B71F0E-9797-491E-A2D3-123CFCD1A7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96000" y="360000"/>
            <a:ext cx="234000" cy="396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FBB51C28-DF2B-479A-B56E-8C7C7F9B0209}"/>
              </a:ext>
            </a:extLst>
          </p:cNvPr>
          <p:cNvSpPr txBox="1"/>
          <p:nvPr userDrawn="1"/>
        </p:nvSpPr>
        <p:spPr>
          <a:xfrm>
            <a:off x="-1468316" y="0"/>
            <a:ext cx="1283677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Indsæt fuldside billede ved klik på billede ikon midt på siden.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b="0" dirty="0">
                <a:solidFill>
                  <a:schemeClr val="accent2"/>
                </a:solidFill>
              </a:rPr>
              <a:t>Dernæst højreklik og vælg ”flyt bagest”.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Logo og overskrift har fast placering og skriftstørrelse. Vælg derfor et foto, som egner sig til at have en overskrift i midten. 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b="0" dirty="0">
                <a:solidFill>
                  <a:schemeClr val="accent2"/>
                </a:solidFill>
              </a:rPr>
              <a:t>Er der brug for at skifte logomærket (F’et) øverst på siden, fordi billedet er for mørkt/lyst – se vejledning.</a:t>
            </a:r>
          </a:p>
        </p:txBody>
      </p:sp>
    </p:spTree>
    <p:extLst>
      <p:ext uri="{BB962C8B-B14F-4D97-AF65-F5344CB8AC3E}">
        <p14:creationId xmlns:p14="http://schemas.microsoft.com/office/powerpoint/2010/main" val="2588416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EF2C7F-5207-4DD4-9FC5-3735EB6A8389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1080000" y="2430000"/>
            <a:ext cx="10029600" cy="1974331"/>
          </a:xfrm>
        </p:spPr>
        <p:txBody>
          <a:bodyPr anchor="ctr" anchorCtr="1"/>
          <a:lstStyle>
            <a:lvl1pPr algn="ctr">
              <a:lnSpc>
                <a:spcPts val="6800"/>
              </a:lnSpc>
              <a:defRPr sz="6500"/>
            </a:lvl1pPr>
          </a:lstStyle>
          <a:p>
            <a:r>
              <a:rPr lang="da-DK" dirty="0"/>
              <a:t>Overskrift i én eller to linjer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38D4223-0F1B-4E05-8C88-3A3C2027E55E}"/>
              </a:ext>
            </a:extLst>
          </p:cNvPr>
          <p:cNvSpPr>
            <a:spLocks noGrp="1" noChangeAspect="1"/>
          </p:cNvSpPr>
          <p:nvPr>
            <p:ph type="subTitle" idx="1"/>
          </p:nvPr>
        </p:nvSpPr>
        <p:spPr>
          <a:xfrm>
            <a:off x="1511523" y="6498000"/>
            <a:ext cx="9168954" cy="180492"/>
          </a:xfrm>
        </p:spPr>
        <p:txBody>
          <a:bodyPr anchor="b" anchorCtr="1">
            <a:no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FA02205D-50EE-40B2-AE8B-1B0723B7F5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342486" cy="576000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BE7EAA58-EA3A-498F-8882-0FF066CD5D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400" y="396000"/>
            <a:ext cx="1231200" cy="134632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F48B27CF-E881-4DC6-AF41-2BD18179865E}"/>
              </a:ext>
            </a:extLst>
          </p:cNvPr>
          <p:cNvSpPr txBox="1"/>
          <p:nvPr userDrawn="1"/>
        </p:nvSpPr>
        <p:spPr>
          <a:xfrm>
            <a:off x="-1397479" y="0"/>
            <a:ext cx="12128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baggrundsfarve, overskrift og undertitel har fast placering og skriftstørrelse. </a:t>
            </a:r>
          </a:p>
        </p:txBody>
      </p:sp>
    </p:spTree>
    <p:extLst>
      <p:ext uri="{BB962C8B-B14F-4D97-AF65-F5344CB8AC3E}">
        <p14:creationId xmlns:p14="http://schemas.microsoft.com/office/powerpoint/2010/main" val="1980508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EF2C7F-5207-4DD4-9FC5-3735EB6A8389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1080000" y="2430000"/>
            <a:ext cx="10029600" cy="1974331"/>
          </a:xfrm>
        </p:spPr>
        <p:txBody>
          <a:bodyPr anchor="ctr" anchorCtr="1"/>
          <a:lstStyle>
            <a:lvl1pPr algn="ctr">
              <a:lnSpc>
                <a:spcPts val="6800"/>
              </a:lnSpc>
              <a:defRPr sz="6500"/>
            </a:lvl1pPr>
          </a:lstStyle>
          <a:p>
            <a:r>
              <a:rPr lang="da-DK" dirty="0"/>
              <a:t>Overskrift i én eller to linjer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38D4223-0F1B-4E05-8C88-3A3C2027E55E}"/>
              </a:ext>
            </a:extLst>
          </p:cNvPr>
          <p:cNvSpPr>
            <a:spLocks noGrp="1" noChangeAspect="1"/>
          </p:cNvSpPr>
          <p:nvPr>
            <p:ph type="subTitle" idx="1"/>
          </p:nvPr>
        </p:nvSpPr>
        <p:spPr>
          <a:xfrm>
            <a:off x="1511523" y="6498000"/>
            <a:ext cx="9168954" cy="180492"/>
          </a:xfrm>
        </p:spPr>
        <p:txBody>
          <a:bodyPr anchor="b" anchorCtr="1">
            <a:no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FA02205D-50EE-40B2-AE8B-1B0723B7F5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342486" cy="576000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BE7EAA58-EA3A-498F-8882-0FF066CD5D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400" y="396000"/>
            <a:ext cx="1231200" cy="134632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F48B27CF-E881-4DC6-AF41-2BD18179865E}"/>
              </a:ext>
            </a:extLst>
          </p:cNvPr>
          <p:cNvSpPr txBox="1"/>
          <p:nvPr userDrawn="1"/>
        </p:nvSpPr>
        <p:spPr>
          <a:xfrm>
            <a:off x="-1397479" y="0"/>
            <a:ext cx="12128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baggrundsfarve, overskrift og undertitel har fast placering og skriftstørrelse. </a:t>
            </a:r>
          </a:p>
        </p:txBody>
      </p:sp>
    </p:spTree>
    <p:extLst>
      <p:ext uri="{BB962C8B-B14F-4D97-AF65-F5344CB8AC3E}">
        <p14:creationId xmlns:p14="http://schemas.microsoft.com/office/powerpoint/2010/main" val="243532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hvi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EF2C7F-5207-4DD4-9FC5-3735EB6A8389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1080000" y="2430000"/>
            <a:ext cx="10029600" cy="1974331"/>
          </a:xfrm>
        </p:spPr>
        <p:txBody>
          <a:bodyPr anchor="ctr" anchorCtr="1"/>
          <a:lstStyle>
            <a:lvl1pPr algn="ctr">
              <a:lnSpc>
                <a:spcPts val="6800"/>
              </a:lnSpc>
              <a:defRPr sz="6500">
                <a:solidFill>
                  <a:srgbClr val="001965"/>
                </a:solidFill>
              </a:defRPr>
            </a:lvl1pPr>
          </a:lstStyle>
          <a:p>
            <a:r>
              <a:rPr lang="da-DK" dirty="0"/>
              <a:t>Overskrift i én eller to linjer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38D4223-0F1B-4E05-8C88-3A3C2027E55E}"/>
              </a:ext>
            </a:extLst>
          </p:cNvPr>
          <p:cNvSpPr>
            <a:spLocks noGrp="1" noChangeAspect="1"/>
          </p:cNvSpPr>
          <p:nvPr>
            <p:ph type="subTitle" idx="1"/>
          </p:nvPr>
        </p:nvSpPr>
        <p:spPr>
          <a:xfrm>
            <a:off x="1511523" y="6498000"/>
            <a:ext cx="9168954" cy="180492"/>
          </a:xfrm>
        </p:spPr>
        <p:txBody>
          <a:bodyPr anchor="b" anchorCtr="1">
            <a:noAutofit/>
          </a:bodyPr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rgbClr val="00196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FA02205D-50EE-40B2-AE8B-1B0723B7F5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197" y="360000"/>
            <a:ext cx="342091" cy="576000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BE7EAA58-EA3A-498F-8882-0FF066CD5D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6828" y="396000"/>
            <a:ext cx="1222343" cy="134632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F48B27CF-E881-4DC6-AF41-2BD18179865E}"/>
              </a:ext>
            </a:extLst>
          </p:cNvPr>
          <p:cNvSpPr txBox="1"/>
          <p:nvPr userDrawn="1"/>
        </p:nvSpPr>
        <p:spPr>
          <a:xfrm>
            <a:off x="-1397479" y="0"/>
            <a:ext cx="12128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baggrundsfarve, overskrift og undertitel har fast placering og skriftstørrelse. </a:t>
            </a:r>
          </a:p>
        </p:txBody>
      </p:sp>
    </p:spTree>
    <p:extLst>
      <p:ext uri="{BB962C8B-B14F-4D97-AF65-F5344CB8AC3E}">
        <p14:creationId xmlns:p14="http://schemas.microsoft.com/office/powerpoint/2010/main" val="1230346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og indholdsobjek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10E6E7-BAD2-4A81-AA86-5C22DCA6C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1080000"/>
            <a:ext cx="7387200" cy="576000"/>
          </a:xfrm>
        </p:spPr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r>
              <a:rPr lang="da-DK" dirty="0"/>
              <a:t>Overskrift kan skrives i en eller flere linjer</a:t>
            </a:r>
          </a:p>
        </p:txBody>
      </p:sp>
      <p:pic>
        <p:nvPicPr>
          <p:cNvPr id="9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B20CAC30-F57A-4E4B-A0B3-145437ABD6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CDA9DB07-933E-4F50-854B-530ABB65A855}"/>
              </a:ext>
            </a:extLst>
          </p:cNvPr>
          <p:cNvSpPr txBox="1"/>
          <p:nvPr userDrawn="1"/>
        </p:nvSpPr>
        <p:spPr>
          <a:xfrm>
            <a:off x="-1397479" y="0"/>
            <a:ext cx="13974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overskrift, tekstfelt og felt til diagram har fast størrelse og placering. 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b="0" dirty="0">
                <a:solidFill>
                  <a:schemeClr val="accent2"/>
                </a:solidFill>
              </a:rPr>
              <a:t>Samme gælder fontstørrelse og skrifttype.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Skal der skrives tekst til elementet – vælges layoutet ”Tekst + element”</a:t>
            </a:r>
          </a:p>
          <a:p>
            <a:endParaRPr lang="da-DK" sz="1100" b="0" dirty="0">
              <a:solidFill>
                <a:schemeClr val="accent2"/>
              </a:solidFill>
            </a:endParaRP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82609D1-E96A-40F7-ADD6-628D5CD3030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79499" y="1980000"/>
            <a:ext cx="10029600" cy="42300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250587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uldsi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EF2C7F-5207-4DD4-9FC5-3735EB6A8389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1080000" y="2430000"/>
            <a:ext cx="10029600" cy="1974331"/>
          </a:xfrm>
        </p:spPr>
        <p:txBody>
          <a:bodyPr anchor="ctr" anchorCtr="1"/>
          <a:lstStyle>
            <a:lvl1pPr algn="ctr">
              <a:lnSpc>
                <a:spcPts val="6800"/>
              </a:lnSpc>
              <a:defRPr sz="6500"/>
            </a:lvl1pPr>
          </a:lstStyle>
          <a:p>
            <a:r>
              <a:rPr lang="da-DK" dirty="0"/>
              <a:t>Overskrift i én eller to linjer</a:t>
            </a:r>
          </a:p>
        </p:txBody>
      </p:sp>
      <p:sp>
        <p:nvSpPr>
          <p:cNvPr id="17" name="Pladsholder til billede 16">
            <a:extLst>
              <a:ext uri="{FF2B5EF4-FFF2-40B4-BE49-F238E27FC236}">
                <a16:creationId xmlns:a16="http://schemas.microsoft.com/office/drawing/2014/main" id="{7B09BBE5-4447-4617-B001-8FABBEBC613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38D4223-0F1B-4E05-8C88-3A3C2027E55E}"/>
              </a:ext>
            </a:extLst>
          </p:cNvPr>
          <p:cNvSpPr>
            <a:spLocks noGrp="1" noChangeAspect="1"/>
          </p:cNvSpPr>
          <p:nvPr>
            <p:ph type="subTitle" idx="1"/>
          </p:nvPr>
        </p:nvSpPr>
        <p:spPr>
          <a:xfrm>
            <a:off x="1511523" y="6498000"/>
            <a:ext cx="9168954" cy="180492"/>
          </a:xfrm>
        </p:spPr>
        <p:txBody>
          <a:bodyPr anchor="b" anchorCtr="1">
            <a:no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13" name="Pladsholder til billede 12">
            <a:extLst>
              <a:ext uri="{FF2B5EF4-FFF2-40B4-BE49-F238E27FC236}">
                <a16:creationId xmlns:a16="http://schemas.microsoft.com/office/drawing/2014/main" id="{40B71F0E-9797-491E-A2D3-123CFCD1A7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96000" y="360000"/>
            <a:ext cx="234000" cy="396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15" name="Pladsholder til billede 14">
            <a:extLst>
              <a:ext uri="{FF2B5EF4-FFF2-40B4-BE49-F238E27FC236}">
                <a16:creationId xmlns:a16="http://schemas.microsoft.com/office/drawing/2014/main" id="{71BD29BF-6D8F-4733-851D-8ED621B0629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562400" y="360000"/>
            <a:ext cx="1231200" cy="1332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8AD31EA2-3AC1-4073-BCB1-F59A20C5BD97}"/>
              </a:ext>
            </a:extLst>
          </p:cNvPr>
          <p:cNvSpPr txBox="1"/>
          <p:nvPr userDrawn="1"/>
        </p:nvSpPr>
        <p:spPr>
          <a:xfrm>
            <a:off x="-1468316" y="0"/>
            <a:ext cx="12836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Indsæt fuldside billede ved klik på billede ikon midt på siden.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b="0" dirty="0">
                <a:solidFill>
                  <a:schemeClr val="accent2"/>
                </a:solidFill>
              </a:rPr>
              <a:t>Dernæst højreklik og vælg ”flyt bagest”.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Logo, undertitel og overskrift har fast placering og skriftstørrelse. Vælg derfor et foto, som egner sig til at have en overskrift i midten. 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b="0" dirty="0">
                <a:solidFill>
                  <a:schemeClr val="accent2"/>
                </a:solidFill>
              </a:rPr>
              <a:t>Er der brug for at skifte logomærket (F’et) eller ”Finansforbundet” øverst på siden fordi billedet er for mørkt/lyst – se vejledning.</a:t>
            </a:r>
          </a:p>
        </p:txBody>
      </p:sp>
    </p:spTree>
    <p:extLst>
      <p:ext uri="{BB962C8B-B14F-4D97-AF65-F5344CB8AC3E}">
        <p14:creationId xmlns:p14="http://schemas.microsoft.com/office/powerpoint/2010/main" val="2730278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10E6E7-BAD2-4A81-AA86-5C22DCA6C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r>
              <a:rPr lang="da-DK" dirty="0"/>
              <a:t>Overskrift kan skrives i en eller flere linjer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F21A953B-B315-4906-9921-E82BFDFEB5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0000" y="1980000"/>
            <a:ext cx="7387200" cy="4230000"/>
          </a:xfrm>
        </p:spPr>
        <p:txBody>
          <a:bodyPr/>
          <a:lstStyle>
            <a:lvl1pPr marL="288000" indent="-288000">
              <a:lnSpc>
                <a:spcPts val="27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1965"/>
                </a:solidFill>
              </a:defRPr>
            </a:lvl1pPr>
            <a:lvl2pPr marL="0" indent="-288000">
              <a:lnSpc>
                <a:spcPts val="2700"/>
              </a:lnSpc>
              <a:spcBef>
                <a:spcPts val="600"/>
              </a:spcBef>
              <a:spcAft>
                <a:spcPts val="0"/>
              </a:spcAft>
              <a:defRPr lang="da-DK" sz="2400" kern="1200" dirty="0">
                <a:solidFill>
                  <a:srgbClr val="0019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-288000">
              <a:lnSpc>
                <a:spcPts val="27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rgbClr val="001965"/>
                </a:solidFill>
              </a:defRPr>
            </a:lvl3pPr>
            <a:lvl4pPr marL="0" indent="-288000">
              <a:lnSpc>
                <a:spcPts val="27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rgbClr val="001965"/>
                </a:solidFill>
              </a:defRPr>
            </a:lvl4pPr>
            <a:lvl5pPr marL="0" indent="-288000">
              <a:lnSpc>
                <a:spcPts val="27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rgbClr val="001965"/>
                </a:solidFill>
              </a:defRPr>
            </a:lvl5pPr>
          </a:lstStyle>
          <a:p>
            <a:pPr lvl="0"/>
            <a:r>
              <a:rPr lang="da-DK" dirty="0"/>
              <a:t>Bullet agenda</a:t>
            </a:r>
          </a:p>
        </p:txBody>
      </p:sp>
      <p:pic>
        <p:nvPicPr>
          <p:cNvPr id="9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B20CAC30-F57A-4E4B-A0B3-145437ABD6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A20AA485-9A70-4707-A699-8AE8DEC27753}"/>
              </a:ext>
            </a:extLst>
          </p:cNvPr>
          <p:cNvSpPr txBox="1"/>
          <p:nvPr userDrawn="1"/>
        </p:nvSpPr>
        <p:spPr>
          <a:xfrm>
            <a:off x="-1397479" y="0"/>
            <a:ext cx="1274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overskrift og tekstfelt har fast størrelse og placering. 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Samme gælder fontstørrelse og skrifttype.</a:t>
            </a:r>
          </a:p>
        </p:txBody>
      </p:sp>
    </p:spTree>
    <p:extLst>
      <p:ext uri="{BB962C8B-B14F-4D97-AF65-F5344CB8AC3E}">
        <p14:creationId xmlns:p14="http://schemas.microsoft.com/office/powerpoint/2010/main" val="657258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kelt tekstbok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10E6E7-BAD2-4A81-AA86-5C22DCA6C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r>
              <a:rPr lang="da-DK" dirty="0"/>
              <a:t>Overskrift kan skrives i en eller flere linjer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F21A953B-B315-4906-9921-E82BFDFEB5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000" y="1980000"/>
            <a:ext cx="7387200" cy="4230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b="0">
                <a:solidFill>
                  <a:srgbClr val="001965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Clr>
                <a:srgbClr val="001965"/>
              </a:buClr>
              <a:buFont typeface="Arial" panose="020B0604020202020204" pitchFamily="34" charset="0"/>
              <a:buNone/>
              <a:defRPr>
                <a:solidFill>
                  <a:srgbClr val="001965"/>
                </a:solidFill>
              </a:defRPr>
            </a:lvl2pPr>
            <a:lvl3pPr marL="288000" indent="0">
              <a:spcBef>
                <a:spcPts val="0"/>
              </a:spcBef>
              <a:spcAft>
                <a:spcPts val="0"/>
              </a:spcAft>
              <a:buClr>
                <a:srgbClr val="001965"/>
              </a:buClr>
              <a:buFont typeface="Arial" panose="020B0604020202020204" pitchFamily="34" charset="0"/>
              <a:buNone/>
              <a:defRPr>
                <a:solidFill>
                  <a:srgbClr val="001965"/>
                </a:solidFill>
              </a:defRPr>
            </a:lvl3pPr>
            <a:lvl4pPr marL="288000" indent="0">
              <a:spcBef>
                <a:spcPts val="0"/>
              </a:spcBef>
              <a:spcAft>
                <a:spcPts val="0"/>
              </a:spcAft>
              <a:buClr>
                <a:srgbClr val="001965"/>
              </a:buClr>
              <a:buFont typeface="+mj-lt"/>
              <a:buNone/>
              <a:defRPr>
                <a:solidFill>
                  <a:srgbClr val="001965"/>
                </a:solidFill>
              </a:defRPr>
            </a:lvl4pPr>
            <a:lvl5pPr marL="1206900" indent="-342900">
              <a:spcBef>
                <a:spcPts val="0"/>
              </a:spcBef>
              <a:spcAft>
                <a:spcPts val="0"/>
              </a:spcAft>
              <a:buClr>
                <a:srgbClr val="001965"/>
              </a:buClr>
              <a:buFont typeface="+mj-lt"/>
              <a:buAutoNum type="arabicPeriod"/>
              <a:defRPr>
                <a:solidFill>
                  <a:srgbClr val="001965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pic>
        <p:nvPicPr>
          <p:cNvPr id="9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B20CAC30-F57A-4E4B-A0B3-145437ABD6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BBE42AD3-DE01-4014-9182-3AB47EC9BDDF}"/>
              </a:ext>
            </a:extLst>
          </p:cNvPr>
          <p:cNvSpPr txBox="1"/>
          <p:nvPr userDrawn="1"/>
        </p:nvSpPr>
        <p:spPr>
          <a:xfrm>
            <a:off x="-1397479" y="0"/>
            <a:ext cx="1274387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overskrift og tekstfelt har fast størrelse og placering. 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Samme gælder fontstørrelse og skrifttype.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Evt. mellemrubrik skrives med fed</a:t>
            </a:r>
            <a:r>
              <a:rPr lang="da-DK" sz="1100" b="0" dirty="0">
                <a:solidFill>
                  <a:schemeClr val="accent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8538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tekstboks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10E6E7-BAD2-4A81-AA86-5C22DCA6C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1080000"/>
            <a:ext cx="4744800" cy="576000"/>
          </a:xfrm>
        </p:spPr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r>
              <a:rPr lang="da-DK" dirty="0"/>
              <a:t>Overskrift kan skrives i en eller flere linjer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F21A953B-B315-4906-9921-E82BFDFEB5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000" y="1980000"/>
            <a:ext cx="4744800" cy="42300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1965"/>
                </a:solidFill>
              </a:defRPr>
            </a:lvl1pPr>
            <a:lvl2pPr marL="288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2pPr>
            <a:lvl3pPr marL="576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3pPr>
            <a:lvl4pPr marL="864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4pPr>
            <a:lvl5pPr marL="1152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9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B20CAC30-F57A-4E4B-A0B3-145437ABD6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5" name="Pladsholder til tekst 6">
            <a:extLst>
              <a:ext uri="{FF2B5EF4-FFF2-40B4-BE49-F238E27FC236}">
                <a16:creationId xmlns:a16="http://schemas.microsoft.com/office/drawing/2014/main" id="{85ED9B94-C586-4A54-84CD-E6A91625BD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4800" y="1980000"/>
            <a:ext cx="4744800" cy="42300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1965"/>
                </a:solidFill>
              </a:defRPr>
            </a:lvl1pPr>
            <a:lvl2pPr marL="288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2pPr>
            <a:lvl3pPr marL="576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3pPr>
            <a:lvl4pPr marL="864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4pPr>
            <a:lvl5pPr marL="1152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4560F55-B726-4962-8749-2BC8557B94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64800" y="1079500"/>
            <a:ext cx="4744800" cy="576263"/>
          </a:xfrm>
        </p:spPr>
        <p:txBody>
          <a:bodyPr anchor="ctr" anchorCtr="0"/>
          <a:lstStyle>
            <a:lvl1pPr marL="0" indent="0">
              <a:lnSpc>
                <a:spcPts val="2700"/>
              </a:lnSpc>
              <a:spcBef>
                <a:spcPts val="0"/>
              </a:spcBef>
              <a:buNone/>
              <a:defRPr sz="2400" b="1">
                <a:solidFill>
                  <a:srgbClr val="001965"/>
                </a:solidFill>
              </a:defRPr>
            </a:lvl1pPr>
          </a:lstStyle>
          <a:p>
            <a:pPr lvl="0"/>
            <a:r>
              <a:rPr lang="da-DK" dirty="0"/>
              <a:t>Overskrift kan skrives i en eller flere linjer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E8D8E91B-8C45-4461-91EB-E934B25F3BA8}"/>
              </a:ext>
            </a:extLst>
          </p:cNvPr>
          <p:cNvSpPr txBox="1"/>
          <p:nvPr userDrawn="1"/>
        </p:nvSpPr>
        <p:spPr>
          <a:xfrm>
            <a:off x="-1397479" y="0"/>
            <a:ext cx="127438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overskrifter og tekstfelter har fast størrelse og placering. 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Samme gælder fontstørrelse og skrifttype.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Evt. mellemrubrik skrives med fed.</a:t>
            </a:r>
          </a:p>
        </p:txBody>
      </p:sp>
    </p:spTree>
    <p:extLst>
      <p:ext uri="{BB962C8B-B14F-4D97-AF65-F5344CB8AC3E}">
        <p14:creationId xmlns:p14="http://schemas.microsoft.com/office/powerpoint/2010/main" val="3331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boks + foto (højr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10E6E7-BAD2-4A81-AA86-5C22DCA6C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1080000"/>
            <a:ext cx="4744800" cy="576000"/>
          </a:xfrm>
        </p:spPr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r>
              <a:rPr lang="da-DK" dirty="0"/>
              <a:t>Overskrift kan skrives i en eller flere linjer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F21A953B-B315-4906-9921-E82BFDFEB5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000" y="1980000"/>
            <a:ext cx="4744800" cy="42300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rgbClr val="001965"/>
                </a:solidFill>
              </a:defRPr>
            </a:lvl1pPr>
            <a:lvl2pPr marL="288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2pPr>
            <a:lvl3pPr marL="576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3pPr>
            <a:lvl4pPr marL="864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4pPr>
            <a:lvl5pPr marL="1152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9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B20CAC30-F57A-4E4B-A0B3-145437ABD6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9EE20644-E995-463C-8301-109E10D8710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64800" y="0"/>
            <a:ext cx="5824800" cy="6858000"/>
          </a:xfrm>
        </p:spPr>
        <p:txBody>
          <a:bodyPr wrap="square" anchor="ctr" anchorCtr="1"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FB761568-09A5-4C0D-A9C6-F764CF7AEF7E}"/>
              </a:ext>
            </a:extLst>
          </p:cNvPr>
          <p:cNvSpPr txBox="1"/>
          <p:nvPr userDrawn="1"/>
        </p:nvSpPr>
        <p:spPr>
          <a:xfrm>
            <a:off x="-1397479" y="0"/>
            <a:ext cx="1274387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overskrift, tekstfelt og billedfelt har fast størrelse og placering. 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Samme gælder fontstørrelse og skrifttype.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Evt. mellemrubrik skrives med fed.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For bedste resultat vælges et foto der svarer til størrelsen af pladsholderen.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Ønsker du at justere placeringen/beskære billedet – se vejledning.</a:t>
            </a:r>
          </a:p>
        </p:txBody>
      </p:sp>
    </p:spTree>
    <p:extLst>
      <p:ext uri="{BB962C8B-B14F-4D97-AF65-F5344CB8AC3E}">
        <p14:creationId xmlns:p14="http://schemas.microsoft.com/office/powerpoint/2010/main" val="18727236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boks + foto (venstr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10E6E7-BAD2-4A81-AA86-5C22DCA6C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4800" y="1080000"/>
            <a:ext cx="4744800" cy="576000"/>
          </a:xfrm>
        </p:spPr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r>
              <a:rPr lang="da-DK" dirty="0"/>
              <a:t>Overskrift kan skrives i en eller flere linjer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F21A953B-B315-4906-9921-E82BFDFEB5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64800" y="1980000"/>
            <a:ext cx="4744800" cy="42300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1965"/>
                </a:solidFill>
              </a:defRPr>
            </a:lvl1pPr>
            <a:lvl2pPr marL="288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2pPr>
            <a:lvl3pPr marL="576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3pPr>
            <a:lvl4pPr marL="864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4pPr>
            <a:lvl5pPr marL="1152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8" name="Pladsholder til billede 12">
            <a:extLst>
              <a:ext uri="{FF2B5EF4-FFF2-40B4-BE49-F238E27FC236}">
                <a16:creationId xmlns:a16="http://schemas.microsoft.com/office/drawing/2014/main" id="{DC6E646A-9543-4F7E-AF44-A8D87577A9E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96000" y="360000"/>
            <a:ext cx="234000" cy="396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10" name="Pladsholder til billede 9">
            <a:extLst>
              <a:ext uri="{FF2B5EF4-FFF2-40B4-BE49-F238E27FC236}">
                <a16:creationId xmlns:a16="http://schemas.microsoft.com/office/drawing/2014/main" id="{0A5C0050-A6D5-4102-9FD7-586FBC2F66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5824800" cy="6858000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9D8CF036-B972-426E-83D4-FB0543EFD245}"/>
              </a:ext>
            </a:extLst>
          </p:cNvPr>
          <p:cNvSpPr txBox="1"/>
          <p:nvPr userDrawn="1"/>
        </p:nvSpPr>
        <p:spPr>
          <a:xfrm>
            <a:off x="-1397479" y="0"/>
            <a:ext cx="12743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overskrift, tekstfelt og billedfelt har fast størrelse og placering. 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Samme gælder fontstørrelse og skrifttype.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Evt. mellemrubrik skrives med fed.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For bedste resultat vælges et foto der svarer til størrelsen af pladsholderen.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Ønsker du at justere placeringen/beskære billedet eller skifte logoet pga. billedet enten er for mørkt/lyst – se vejledning.</a:t>
            </a:r>
          </a:p>
        </p:txBody>
      </p:sp>
    </p:spTree>
    <p:extLst>
      <p:ext uri="{BB962C8B-B14F-4D97-AF65-F5344CB8AC3E}">
        <p14:creationId xmlns:p14="http://schemas.microsoft.com/office/powerpoint/2010/main" val="10359989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verskrift + f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10E6E7-BAD2-4A81-AA86-5C22DCA6C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r>
              <a:rPr lang="da-DK" dirty="0"/>
              <a:t>Overskrift kan skrives i en eller flere linjer</a:t>
            </a:r>
          </a:p>
        </p:txBody>
      </p:sp>
      <p:pic>
        <p:nvPicPr>
          <p:cNvPr id="9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B20CAC30-F57A-4E4B-A0B3-145437ABD6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CD3C8055-829C-4584-943A-A55C70EAED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80000" y="1980000"/>
            <a:ext cx="7387200" cy="4230000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80D5D9D2-A4FE-4F3D-9BF2-61CF75A4B27E}"/>
              </a:ext>
            </a:extLst>
          </p:cNvPr>
          <p:cNvSpPr txBox="1"/>
          <p:nvPr userDrawn="1"/>
        </p:nvSpPr>
        <p:spPr>
          <a:xfrm>
            <a:off x="-1397479" y="0"/>
            <a:ext cx="1274387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overskrift, tekstfelt og billedfelt har fast størrelse og placering. 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Samme gælder fontstørrelse og skrifttype.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b="0" dirty="0">
                <a:solidFill>
                  <a:schemeClr val="accent2"/>
                </a:solidFill>
              </a:rPr>
              <a:t>Det billede du indsætter fylder pladsholderen.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Ønsker du at justere placeringen/beskære billedet – se vejledning.</a:t>
            </a:r>
          </a:p>
        </p:txBody>
      </p:sp>
    </p:spTree>
    <p:extLst>
      <p:ext uri="{BB962C8B-B14F-4D97-AF65-F5344CB8AC3E}">
        <p14:creationId xmlns:p14="http://schemas.microsoft.com/office/powerpoint/2010/main" val="82488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9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29444868-DE70-478E-99ED-5A3C084B2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080000"/>
            <a:ext cx="7387200" cy="57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820265C-182A-4334-A34A-A781374D9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000" y="1980000"/>
            <a:ext cx="7387200" cy="423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008224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5" r:id="rId2"/>
    <p:sldLayoutId id="2147483662" r:id="rId3"/>
    <p:sldLayoutId id="2147483664" r:id="rId4"/>
    <p:sldLayoutId id="2147483661" r:id="rId5"/>
    <p:sldLayoutId id="2147483663" r:id="rId6"/>
    <p:sldLayoutId id="2147483666" r:id="rId7"/>
    <p:sldLayoutId id="2147483667" r:id="rId8"/>
    <p:sldLayoutId id="2147483681" r:id="rId9"/>
    <p:sldLayoutId id="2147483672" r:id="rId10"/>
    <p:sldLayoutId id="2147483674" r:id="rId11"/>
    <p:sldLayoutId id="2147483677" r:id="rId12"/>
    <p:sldLayoutId id="2147483678" r:id="rId13"/>
    <p:sldLayoutId id="2147483668" r:id="rId14"/>
    <p:sldLayoutId id="2147483669" r:id="rId15"/>
    <p:sldLayoutId id="2147483670" r:id="rId16"/>
    <p:sldLayoutId id="2147483671" r:id="rId17"/>
    <p:sldLayoutId id="2147483682" r:id="rId18"/>
    <p:sldLayoutId id="2147483683" r:id="rId19"/>
    <p:sldLayoutId id="2147483684" r:id="rId20"/>
  </p:sldLayoutIdLst>
  <p:txStyles>
    <p:titleStyle>
      <a:lvl1pPr algn="l" defTabSz="914400" rtl="0" eaLnBrk="1" latinLnBrk="0" hangingPunct="1">
        <a:lnSpc>
          <a:spcPts val="2700"/>
        </a:lnSpc>
        <a:spcBef>
          <a:spcPct val="0"/>
        </a:spcBef>
        <a:buNone/>
        <a:defRPr sz="2400" b="1" i="0" kern="1200" baseline="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lnSpc>
          <a:spcPts val="2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76000" indent="-288000" algn="l" defTabSz="914400" rtl="0" eaLnBrk="1" latinLnBrk="0" hangingPunct="1">
        <a:lnSpc>
          <a:spcPts val="2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64000" indent="-288000" algn="l" defTabSz="914400" rtl="0" eaLnBrk="1" latinLnBrk="0" hangingPunct="1">
        <a:lnSpc>
          <a:spcPts val="2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52000" indent="-288000" algn="l" defTabSz="914400" rtl="0" eaLnBrk="1" latinLnBrk="0" hangingPunct="1">
        <a:lnSpc>
          <a:spcPts val="2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440000" indent="-288000" algn="l" defTabSz="914400" rtl="0" eaLnBrk="1" latinLnBrk="0" hangingPunct="1">
        <a:lnSpc>
          <a:spcPts val="2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dertitel 3">
            <a:extLst>
              <a:ext uri="{FF2B5EF4-FFF2-40B4-BE49-F238E27FC236}">
                <a16:creationId xmlns:a16="http://schemas.microsoft.com/office/drawing/2014/main" id="{F66EB9C2-9AAF-273C-5B45-7DA2EDB3D8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Orienteringsmøde</a:t>
            </a:r>
            <a:r>
              <a:rPr lang="en-US" dirty="0"/>
              <a:t> OK 2025</a:t>
            </a:r>
            <a:endParaRPr lang="da-DK" dirty="0"/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A1F28486-1CBB-878C-03B6-1FE6EA78CF4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93E1BB0A-8F28-2492-C2BA-25F4E66AC05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E3DCE89-5511-2CA5-601A-0B1DAFCBB5E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89053" y="2586257"/>
            <a:ext cx="4245718" cy="168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771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0B24A1-D56D-54D8-E751-23166E1BFF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99D807-4875-BE50-D6EA-8EE292A4E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Politik for </a:t>
            </a:r>
            <a:r>
              <a:rPr lang="en-US" dirty="0" err="1"/>
              <a:t>fleksibilitet</a:t>
            </a:r>
            <a:r>
              <a:rPr lang="en-US" dirty="0"/>
              <a:t> </a:t>
            </a:r>
            <a:r>
              <a:rPr lang="en-US" dirty="0" err="1"/>
              <a:t>ved</a:t>
            </a:r>
            <a:r>
              <a:rPr lang="en-US" dirty="0"/>
              <a:t> </a:t>
            </a:r>
            <a:r>
              <a:rPr lang="en-US" dirty="0" err="1"/>
              <a:t>livsudfordringer</a:t>
            </a:r>
            <a:endParaRPr lang="da-DK" sz="1400" b="0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5047919-1E17-7E77-F5E8-140243D8AC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a-DK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Dialog på virksomheder om politik for håndtering af livsudfordringer – eksempelvis i samarbejdsudvalg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da-DK" sz="16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a-DK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FIFO og FIDA/A afsætter midler til at opbygge viden om håndtering af livsudfordringer på arbejdspladsen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da-DK" sz="16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a-DK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Formålet er at virksomhederne udarbejder politikker om hvordan virksomhederne bedst muligt understøtter den enkelte medarbejder i </a:t>
            </a:r>
            <a:br>
              <a:rPr lang="da-DK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a-DK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at håndtere livsudfordringer </a:t>
            </a:r>
          </a:p>
        </p:txBody>
      </p:sp>
      <p:pic>
        <p:nvPicPr>
          <p:cNvPr id="6" name="Pladsholder til billede 5" descr="Et billede, der indeholder natur, fjeder, lys/lygte&#10;&#10;Indhold genereret af kunstig intelligens kan være forkert.">
            <a:extLst>
              <a:ext uri="{FF2B5EF4-FFF2-40B4-BE49-F238E27FC236}">
                <a16:creationId xmlns:a16="http://schemas.microsoft.com/office/drawing/2014/main" id="{C2E24F6E-D980-A959-0729-91BC61FB171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62" t="4686" r="2358" b="-4686"/>
          <a:stretch/>
        </p:blipFill>
        <p:spPr>
          <a:xfrm>
            <a:off x="6364800" y="0"/>
            <a:ext cx="5824800" cy="6858000"/>
          </a:xfrm>
          <a:solidFill>
            <a:schemeClr val="bg2"/>
          </a:solidFill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EE41D0B-C666-9C3B-6F98-2B5B318F6E5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91179" y="6180538"/>
            <a:ext cx="897014" cy="35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280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8D9A2-6ADB-F5C2-2AB0-88F8537B6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FDF29B-497D-B321-9243-1FFB61715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err="1"/>
              <a:t>Deltid</a:t>
            </a:r>
            <a:r>
              <a:rPr lang="en-US" dirty="0"/>
              <a:t> for </a:t>
            </a:r>
            <a:r>
              <a:rPr lang="en-US" dirty="0" err="1"/>
              <a:t>seniorer</a:t>
            </a:r>
            <a:r>
              <a:rPr lang="en-US" dirty="0"/>
              <a:t>*</a:t>
            </a:r>
            <a:endParaRPr lang="da-DK" sz="1400" b="0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6500622-CD64-D541-1923-DEDB7BCE80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a-DK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I stedet for nedsat arbejdstid har medarbejderen ret til at udmønte arbejdstidsnedsættelsen som enkelte fridage eller som hele uger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da-DK" sz="16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a-DK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En hel dag koster 0,38 % af årslønnen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da-DK" sz="16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a-DK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En hel uge koster 1,92 % af årslønnen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da-DK" sz="16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a-DK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Der er ikke længere en 7-års grænse for betaling af fuld pension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da-DK" sz="16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a-DK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Fra 2030 stiger alderen for deltidsrettigheder til 61 år (63 og 65 år)</a:t>
            </a:r>
          </a:p>
        </p:txBody>
      </p:sp>
      <p:pic>
        <p:nvPicPr>
          <p:cNvPr id="6" name="Pladsholder til billede 5" descr="Et billede, der indeholder skærmbillede&#10;&#10;Indhold genereret af kunstig intelligens kan være forkert.">
            <a:extLst>
              <a:ext uri="{FF2B5EF4-FFF2-40B4-BE49-F238E27FC236}">
                <a16:creationId xmlns:a16="http://schemas.microsoft.com/office/drawing/2014/main" id="{04DA82F8-9DAA-B6ED-760D-D0D04D76119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7" t="-7893" r="2036" b="-13240"/>
          <a:stretch/>
        </p:blipFill>
        <p:spPr>
          <a:xfrm>
            <a:off x="6364800" y="0"/>
            <a:ext cx="5824800" cy="6858000"/>
          </a:xfrm>
          <a:solidFill>
            <a:schemeClr val="accent1"/>
          </a:solidFill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3DD0CB8-A70C-EF43-FC25-45C6FEDC1803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91179" y="6180538"/>
            <a:ext cx="897014" cy="356102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69ABD971-0D58-BE4C-0826-8E3AA4EE6443}"/>
              </a:ext>
            </a:extLst>
          </p:cNvPr>
          <p:cNvSpPr txBox="1"/>
          <p:nvPr/>
        </p:nvSpPr>
        <p:spPr>
          <a:xfrm>
            <a:off x="1080000" y="5918928"/>
            <a:ext cx="30627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>
                <a:solidFill>
                  <a:schemeClr val="accent1"/>
                </a:solidFill>
              </a:rPr>
              <a:t>* Kan fraviges i VOK</a:t>
            </a:r>
          </a:p>
        </p:txBody>
      </p:sp>
    </p:spTree>
    <p:extLst>
      <p:ext uri="{BB962C8B-B14F-4D97-AF65-F5344CB8AC3E}">
        <p14:creationId xmlns:p14="http://schemas.microsoft.com/office/powerpoint/2010/main" val="3456763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5D775A-09C5-8696-5665-C1730A31C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CD4209-C6BC-C710-21CA-2D89B0D94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err="1"/>
              <a:t>Frihed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fertilitetsbehandling</a:t>
            </a:r>
            <a:endParaRPr lang="da-DK" sz="1400" b="0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75DD578-18C6-508F-D606-1673786F9B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a-DK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Med løn - hvis medarbejder </a:t>
            </a:r>
            <a:r>
              <a:rPr lang="da-DK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skal deltage i medicinsk begrundet</a:t>
            </a:r>
            <a:r>
              <a:rPr lang="da-DK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fertilitetsbehandling efter henvisning fra læge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da-DK" sz="16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a-DK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Uden løn hvis man ønsker at ledsage ens partner </a:t>
            </a:r>
            <a:br>
              <a:rPr lang="da-DK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a-DK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til</a:t>
            </a:r>
            <a:r>
              <a:rPr lang="da-DK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fertilitetsbehandling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da-DK" sz="16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a-DK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Virksomhed kan bede om lægeerklæring for egen behandling, og skal i så fald betale for den</a:t>
            </a:r>
          </a:p>
        </p:txBody>
      </p:sp>
      <p:pic>
        <p:nvPicPr>
          <p:cNvPr id="11" name="Pladsholder til billede 10" descr="Et billede, der indeholder vandfugl, fugl, Vandfugl, næb&#10;&#10;Indhold genereret af kunstig intelligens kan være forkert.">
            <a:extLst>
              <a:ext uri="{FF2B5EF4-FFF2-40B4-BE49-F238E27FC236}">
                <a16:creationId xmlns:a16="http://schemas.microsoft.com/office/drawing/2014/main" id="{3FC7AEAB-3F7D-EE23-0756-81E3E3DC770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94" t="-15709" r="46431" b="-6452"/>
          <a:stretch/>
        </p:blipFill>
        <p:spPr>
          <a:xfrm flipH="1">
            <a:off x="6364288" y="0"/>
            <a:ext cx="5824537" cy="6858000"/>
          </a:xfrm>
          <a:solidFill>
            <a:schemeClr val="bg2"/>
          </a:solidFill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9F8A2A3-C2FA-8728-8BFA-01E135C7920F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91179" y="6180538"/>
            <a:ext cx="897014" cy="35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75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0A6A1F-9BB1-275A-46E4-BEAFCEC9E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F2ADA1-D8C3-66E6-3187-074DE1D3B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err="1"/>
              <a:t>Finanskompetencepuljen</a:t>
            </a:r>
            <a:endParaRPr lang="da-DK" sz="1400" b="0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D036B1E-BB88-7B32-1ACB-34E5F835A3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a-DK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Der tilføres yderligere 11 mio. kr. til puljen </a:t>
            </a:r>
            <a:br>
              <a:rPr lang="da-DK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a-DK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(300 kr. mere pr. medarbejder pr. år)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da-DK" sz="16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a-DK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Klarere fordeling mellem virksomhedskurser </a:t>
            </a:r>
            <a:br>
              <a:rPr lang="da-DK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a-DK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og individuelle kurser (50/50)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da-DK" sz="16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a-DK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Anderledes fordeling, der betyder flere penge </a:t>
            </a:r>
            <a:br>
              <a:rPr lang="da-DK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a-DK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til individuel kompetenceudvikling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da-DK" sz="16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a-DK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Retningslinjerne for bestyrelsens arbejde </a:t>
            </a:r>
            <a:br>
              <a:rPr lang="da-DK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a-DK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og administrationen er gjort tydeligere 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da-DK" sz="16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ladsholder til billede 5" descr="Et billede, der indeholder skærmbillede, æble&#10;&#10;Indhold genereret af kunstig intelligens kan være forkert.">
            <a:extLst>
              <a:ext uri="{FF2B5EF4-FFF2-40B4-BE49-F238E27FC236}">
                <a16:creationId xmlns:a16="http://schemas.microsoft.com/office/drawing/2014/main" id="{2A1D7913-68AE-CF8E-8783-182E1FCA9CB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9" t="-33447" r="11968" b="4150"/>
          <a:stretch/>
        </p:blipFill>
        <p:spPr>
          <a:xfrm>
            <a:off x="6364800" y="0"/>
            <a:ext cx="5824800" cy="6858000"/>
          </a:xfrm>
          <a:solidFill>
            <a:schemeClr val="accent1"/>
          </a:solidFill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ECEC4B8-44A2-C876-14B1-52AAC9B6A6D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91179" y="6180538"/>
            <a:ext cx="897014" cy="35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19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0891D3-5D96-E442-06CD-FA21773EB4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82E0D8-C5DD-DEFC-22B8-9E44A2B14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err="1"/>
              <a:t>Særlige</a:t>
            </a:r>
            <a:r>
              <a:rPr lang="en-US" dirty="0"/>
              <a:t> </a:t>
            </a:r>
            <a:r>
              <a:rPr lang="en-US" dirty="0" err="1"/>
              <a:t>medarbejdergrupper</a:t>
            </a:r>
            <a:endParaRPr lang="da-DK" sz="1400" b="0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83DED2C-A20A-870F-EA0B-7DDFC15DA1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000" y="1980000"/>
            <a:ext cx="5016000" cy="4230000"/>
          </a:xfrm>
        </p:spPr>
        <p:txBody>
          <a:bodyPr/>
          <a:lstStyle/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a-DK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Folkepensionister kan ansættes i tættere ansættelsesforhold – omsorgsdage, 6. ferieuge, arbejdsgivers pensionsbidrag, gruppeliv, sundhedsforsikring og tandforsikring udbetales som tillæg til lønnen, der betales bagud. 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da-DK" kern="100" dirty="0"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a-DK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Gælder ikke allerede ansatte, der har nået folkepensionsalderen!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da-DK" sz="16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da-DK" sz="16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ladsholder til billede 15" descr="Et billede, der indeholder Majorelle-blå, kunst&#10;&#10;Indhold genereret af kunstig intelligens kan være forkert.">
            <a:extLst>
              <a:ext uri="{FF2B5EF4-FFF2-40B4-BE49-F238E27FC236}">
                <a16:creationId xmlns:a16="http://schemas.microsoft.com/office/drawing/2014/main" id="{CF14D1A3-8912-795F-E5AD-D23FEF2C1E1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8" t="7282" r="28336" b="-7282"/>
          <a:stretch/>
        </p:blipFill>
        <p:spPr>
          <a:xfrm>
            <a:off x="6364800" y="0"/>
            <a:ext cx="5824800" cy="6858000"/>
          </a:xfrm>
          <a:solidFill>
            <a:schemeClr val="bg2"/>
          </a:solidFill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EAFACB0-B6D6-3E15-43BE-E2FFC6B3E910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91179" y="6180538"/>
            <a:ext cx="897014" cy="35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844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C381D-1CAD-5457-C89B-1230048F4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24DAAD-AD63-00D3-FD24-50D2992EA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err="1"/>
              <a:t>Særlige</a:t>
            </a:r>
            <a:r>
              <a:rPr lang="en-US" dirty="0"/>
              <a:t> </a:t>
            </a:r>
            <a:r>
              <a:rPr lang="en-US" dirty="0" err="1"/>
              <a:t>medarbejdergrupper</a:t>
            </a:r>
            <a:r>
              <a:rPr lang="en-US" dirty="0"/>
              <a:t> </a:t>
            </a:r>
            <a:r>
              <a:rPr lang="en-US" sz="1400" b="0" dirty="0"/>
              <a:t>(</a:t>
            </a:r>
            <a:r>
              <a:rPr lang="en-US" sz="1400" b="0" dirty="0" err="1"/>
              <a:t>fortsat</a:t>
            </a:r>
            <a:r>
              <a:rPr lang="en-US" sz="1400" b="0" dirty="0"/>
              <a:t>)</a:t>
            </a:r>
            <a:endParaRPr lang="da-DK" sz="1400" b="0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8D40AFA-DA19-8DC2-F1BF-81D3853DF4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000" y="1980000"/>
            <a:ext cx="5016000" cy="4230000"/>
          </a:xfrm>
        </p:spPr>
        <p:txBody>
          <a:bodyPr/>
          <a:lstStyle/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a-DK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”Studerende” som har afsluttet en </a:t>
            </a:r>
            <a:r>
              <a:rPr lang="da-DK" sz="1600" kern="100" dirty="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ungdoms-uddannelse</a:t>
            </a:r>
            <a:r>
              <a:rPr lang="da-DK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(dimittender) indenfor de seneste 2 år, men som ikke har påbegyndt en videregående uddannelse, kan ansættes i op til 2 år på studerende vilkår.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da-DK" sz="16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a-DK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Studerende og dimittender får fremover omsorgsdage, 6. ferieuge og arbejdsgivers pensionsbidrag udbetalt som tillæg til lønnen</a:t>
            </a:r>
          </a:p>
        </p:txBody>
      </p:sp>
      <p:pic>
        <p:nvPicPr>
          <p:cNvPr id="5" name="Pladsholder til billede 15" descr="Et billede, der indeholder Majorelle-blå, kunst&#10;&#10;Indhold genereret af kunstig intelligens kan være forkert.">
            <a:extLst>
              <a:ext uri="{FF2B5EF4-FFF2-40B4-BE49-F238E27FC236}">
                <a16:creationId xmlns:a16="http://schemas.microsoft.com/office/drawing/2014/main" id="{2E0BCF1B-752E-95E9-5059-7EE39C5C435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8" t="7282" r="28336" b="-7282"/>
          <a:stretch/>
        </p:blipFill>
        <p:spPr>
          <a:xfrm>
            <a:off x="6364800" y="0"/>
            <a:ext cx="5824800" cy="6858000"/>
          </a:xfrm>
          <a:solidFill>
            <a:schemeClr val="bg2"/>
          </a:solidFill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DDD1E9F-F9A7-A80A-F337-C3013D30EA75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91179" y="6180538"/>
            <a:ext cx="897014" cy="35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99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6185F0-69CD-A6C9-6E23-8DE101989C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5A7087-3420-7433-648F-D1686F879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err="1"/>
              <a:t>Fagligt</a:t>
            </a:r>
            <a:r>
              <a:rPr lang="en-US" dirty="0"/>
              <a:t> </a:t>
            </a:r>
            <a:r>
              <a:rPr lang="en-US" dirty="0" err="1"/>
              <a:t>arbejde</a:t>
            </a:r>
            <a:endParaRPr lang="da-DK" sz="1400" b="0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E1DAC53-58BB-2DDA-56C0-7B868F9220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000" y="1980000"/>
            <a:ext cx="5016000" cy="4230000"/>
          </a:xfrm>
        </p:spPr>
        <p:txBody>
          <a:bodyPr/>
          <a:lstStyle/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a-DK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TR skal have mulighed for at mødes med nyansatte i arbejdstiden mhp. at orientere om sine opgaver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da-DK" sz="16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a-DK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Det er frivilligt for de nyansatte om de vil deltage i et sådant møde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da-DK" sz="16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a-DK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§ 14 samtaler for nyvalgte kredsformænd og næstformænd. Kan holdes online hvis parterne finder det hensigtsmæssigt </a:t>
            </a:r>
          </a:p>
        </p:txBody>
      </p:sp>
      <p:pic>
        <p:nvPicPr>
          <p:cNvPr id="6" name="Pladsholder til billede 5" descr="Et billede, der indeholder clipart, Grafik, smiley, tegneserie&#10;&#10;Indhold genereret af kunstig intelligens kan være forkert.">
            <a:extLst>
              <a:ext uri="{FF2B5EF4-FFF2-40B4-BE49-F238E27FC236}">
                <a16:creationId xmlns:a16="http://schemas.microsoft.com/office/drawing/2014/main" id="{6E791720-1F3E-0D61-A8A2-4D5F3525212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17" r="5507"/>
          <a:stretch/>
        </p:blipFill>
        <p:spPr>
          <a:xfrm>
            <a:off x="6364800" y="0"/>
            <a:ext cx="5824800" cy="6858000"/>
          </a:xfrm>
          <a:solidFill>
            <a:schemeClr val="accent1"/>
          </a:solidFill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43E1EF6-040D-5B43-D1CF-F0DEEF969E40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91179" y="6180538"/>
            <a:ext cx="897014" cy="35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765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6D4B64-1AC5-413D-9758-28FB26AA8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3">
            <a:extLst>
              <a:ext uri="{FF2B5EF4-FFF2-40B4-BE49-F238E27FC236}">
                <a16:creationId xmlns:a16="http://schemas.microsoft.com/office/drawing/2014/main" id="{F1519A56-C919-5A36-0E9B-CFA85A3469DE}"/>
              </a:ext>
            </a:extLst>
          </p:cNvPr>
          <p:cNvSpPr txBox="1">
            <a:spLocks/>
          </p:cNvSpPr>
          <p:nvPr/>
        </p:nvSpPr>
        <p:spPr>
          <a:xfrm>
            <a:off x="6367202" y="0"/>
            <a:ext cx="5824800" cy="6858000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0" rIns="0" bIns="0" rtlCol="0" anchor="ctr" anchorCtr="1">
            <a:noAutofit/>
          </a:bodyPr>
          <a:lstStyle>
            <a:lvl1pPr marL="288000" indent="-288000" algn="l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6000" indent="-288000" algn="l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64000" indent="-288000" algn="l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52000" indent="-288000" algn="l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40000" indent="-288000" algn="l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D105F7D-5392-A4DB-6E83-5873D786E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da-DK" dirty="0"/>
              <a:t>SU og retningslinjer for brug </a:t>
            </a:r>
            <a:br>
              <a:rPr lang="da-DK" dirty="0"/>
            </a:br>
            <a:r>
              <a:rPr lang="da-DK" dirty="0"/>
              <a:t>af medarbejderdata</a:t>
            </a:r>
            <a:endParaRPr lang="da-DK" sz="1400" b="0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189BC9C-0CD8-DCBF-4066-626BFD55DF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000" y="1980000"/>
            <a:ext cx="5016000" cy="4230000"/>
          </a:xfrm>
        </p:spPr>
        <p:txBody>
          <a:bodyPr/>
          <a:lstStyle/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a-DK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SU aftaler for bank/realkredit og sparekasser er skrevet sammen til én aftale</a:t>
            </a:r>
            <a:br>
              <a:rPr lang="da-DK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da-DK" sz="16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a-DK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SU skal fremover drøfte mangfoldighed og ligestilling</a:t>
            </a:r>
            <a:br>
              <a:rPr lang="da-DK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da-DK" sz="16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a-DK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Fremover skal man i SU regi drøfte dataetik i forhold til virksomhedernes brug af medarbejderdata og det anbefales at der udarbejdes retningslinjer herfor</a:t>
            </a:r>
          </a:p>
        </p:txBody>
      </p:sp>
      <p:pic>
        <p:nvPicPr>
          <p:cNvPr id="11" name="Pladsholder til billede 10" descr="Et billede, der indeholder skærmbillede, Grafik, tegneserie, kunst&#10;&#10;Indhold genereret af kunstig intelligens kan være forkert.">
            <a:extLst>
              <a:ext uri="{FF2B5EF4-FFF2-40B4-BE49-F238E27FC236}">
                <a16:creationId xmlns:a16="http://schemas.microsoft.com/office/drawing/2014/main" id="{CEA07D07-CF94-694B-1A20-078A4BBA228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4" r="13323"/>
          <a:stretch/>
        </p:blipFill>
        <p:spPr>
          <a:xfrm>
            <a:off x="3951339" y="1803399"/>
            <a:ext cx="7205415" cy="5247105"/>
          </a:xfrm>
          <a:noFill/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421D91A-6783-47E8-52F6-14180A945CD7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91179" y="6180538"/>
            <a:ext cx="897014" cy="35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56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06C096-0880-ED51-CBBE-E1F16B543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793021-48FB-1718-EDD2-1F4189350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da-DK" dirty="0"/>
              <a:t>SU og retningslinjer for brug </a:t>
            </a:r>
            <a:br>
              <a:rPr lang="da-DK" dirty="0"/>
            </a:br>
            <a:r>
              <a:rPr lang="da-DK" dirty="0"/>
              <a:t>af medarbejderdata </a:t>
            </a:r>
            <a:r>
              <a:rPr lang="en-US" sz="1400" b="0" dirty="0"/>
              <a:t>(</a:t>
            </a:r>
            <a:r>
              <a:rPr lang="en-US" sz="1400" b="0" dirty="0" err="1"/>
              <a:t>fortsat</a:t>
            </a:r>
            <a:r>
              <a:rPr lang="en-US" sz="1400" b="0" dirty="0"/>
              <a:t>)</a:t>
            </a:r>
            <a:endParaRPr lang="da-DK" sz="1400" b="0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63012B7-991A-09AB-A11E-1A4944E60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000" y="1980000"/>
            <a:ext cx="5016000" cy="4230000"/>
          </a:xfrm>
        </p:spPr>
        <p:txBody>
          <a:bodyPr/>
          <a:lstStyle/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a-DK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Særligt for virksomheder under den tidligere aftale for sparekasser gælder, at hvor der er etableret afdelingsudvalg, opretholdes disse indtil der er enighed om andet. </a:t>
            </a:r>
            <a:br>
              <a:rPr lang="da-DK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a-DK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Det samme gælder for samarbejds-/afdelingsudvalg i sparekasser/afdelinger med mindre end 35 medarbejdere.</a:t>
            </a:r>
          </a:p>
        </p:txBody>
      </p:sp>
      <p:sp>
        <p:nvSpPr>
          <p:cNvPr id="5" name="Pladsholder til billede 3">
            <a:extLst>
              <a:ext uri="{FF2B5EF4-FFF2-40B4-BE49-F238E27FC236}">
                <a16:creationId xmlns:a16="http://schemas.microsoft.com/office/drawing/2014/main" id="{48886D72-22E8-7D9C-2204-598B94274D6E}"/>
              </a:ext>
            </a:extLst>
          </p:cNvPr>
          <p:cNvSpPr txBox="1">
            <a:spLocks/>
          </p:cNvSpPr>
          <p:nvPr/>
        </p:nvSpPr>
        <p:spPr>
          <a:xfrm>
            <a:off x="6367202" y="0"/>
            <a:ext cx="5824800" cy="6858000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0" rIns="0" bIns="0" rtlCol="0" anchor="ctr" anchorCtr="1">
            <a:noAutofit/>
          </a:bodyPr>
          <a:lstStyle>
            <a:lvl1pPr marL="288000" indent="-288000" algn="l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6000" indent="-288000" algn="l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64000" indent="-288000" algn="l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52000" indent="-288000" algn="l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40000" indent="-288000" algn="l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/>
          </a:p>
        </p:txBody>
      </p:sp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BA86A74B-D4A1-B2FB-5DE2-8068B993D20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9" name="Pladsholder til billede 10" descr="Et billede, der indeholder skærmbillede, Grafik, tegneserie, kunst&#10;&#10;Indhold genereret af kunstig intelligens kan være forkert.">
            <a:extLst>
              <a:ext uri="{FF2B5EF4-FFF2-40B4-BE49-F238E27FC236}">
                <a16:creationId xmlns:a16="http://schemas.microsoft.com/office/drawing/2014/main" id="{558A1163-6A00-BB4C-408B-DF2FE923B8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4" r="13323"/>
          <a:stretch/>
        </p:blipFill>
        <p:spPr>
          <a:xfrm>
            <a:off x="3951339" y="1803399"/>
            <a:ext cx="7205415" cy="5247105"/>
          </a:xfrm>
          <a:prstGeom prst="rect">
            <a:avLst/>
          </a:prstGeom>
          <a:noFill/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99E2F8A-0438-3BA0-B6AD-7F07B34985F8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91179" y="6180538"/>
            <a:ext cx="897014" cy="35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357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8FA68-A9CE-A37C-CD54-8A2A15944B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F511EF-280B-FCF5-E78F-98D9FF97E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da-DK" dirty="0"/>
              <a:t>Rådighedsvagter*</a:t>
            </a:r>
            <a:endParaRPr lang="da-DK" sz="1400" b="0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378AB1A-3543-6963-6F7D-818F546F9E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000" y="1980000"/>
            <a:ext cx="5016000" cy="4230000"/>
          </a:xfrm>
        </p:spPr>
        <p:txBody>
          <a:bodyPr/>
          <a:lstStyle/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a-DK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Forbedring og forenkling af vagterne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da-DK" sz="16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a-DK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Varsling af vagter hæves fra 24 - 72 timer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da-DK" sz="16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a-DK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Konsultationer afskaffes – nu kun tilkald og </a:t>
            </a:r>
            <a:r>
              <a:rPr lang="da-DK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f</a:t>
            </a:r>
            <a:r>
              <a:rPr lang="da-DK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orespørgsler </a:t>
            </a:r>
          </a:p>
          <a:p>
            <a:pPr lvl="0">
              <a:lnSpc>
                <a:spcPct val="115000"/>
              </a:lnSpc>
            </a:pPr>
            <a:br>
              <a:rPr lang="da-DK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da-DK" sz="16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ladsholder til billede 5" descr="Et billede, der indeholder ur, cirkel, skærmbillede&#10;&#10;Indhold genereret af kunstig intelligens kan være forkert.">
            <a:extLst>
              <a:ext uri="{FF2B5EF4-FFF2-40B4-BE49-F238E27FC236}">
                <a16:creationId xmlns:a16="http://schemas.microsoft.com/office/drawing/2014/main" id="{C05060CC-FC9B-4F45-AF6C-7038AFF3270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2" t="-16773" r="-3456" b="-16773"/>
          <a:stretch/>
        </p:blipFill>
        <p:spPr>
          <a:xfrm>
            <a:off x="6364800" y="0"/>
            <a:ext cx="5824800" cy="6858000"/>
          </a:xfrm>
          <a:solidFill>
            <a:schemeClr val="accent1"/>
          </a:solidFill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0D3E36C-55AE-023D-3DF9-C303BCD41888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91179" y="6180538"/>
            <a:ext cx="897014" cy="356102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C612BFEA-7AFE-7D13-0CE7-C9F34B615042}"/>
              </a:ext>
            </a:extLst>
          </p:cNvPr>
          <p:cNvSpPr txBox="1"/>
          <p:nvPr/>
        </p:nvSpPr>
        <p:spPr>
          <a:xfrm>
            <a:off x="1080000" y="5918928"/>
            <a:ext cx="30627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>
                <a:solidFill>
                  <a:schemeClr val="accent1"/>
                </a:solidFill>
              </a:rPr>
              <a:t>* Kan fraviges i VOK</a:t>
            </a:r>
          </a:p>
        </p:txBody>
      </p:sp>
    </p:spTree>
    <p:extLst>
      <p:ext uri="{BB962C8B-B14F-4D97-AF65-F5344CB8AC3E}">
        <p14:creationId xmlns:p14="http://schemas.microsoft.com/office/powerpoint/2010/main" val="189659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859348-6EB6-7837-D551-A4C3327280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5E21F90A-A62D-EEE5-279A-DA498552DDA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81797383-9647-5E0B-185A-12E6DDB0A62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F9C05A0-D808-D381-821C-5044646BD0C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33316" y="321738"/>
            <a:ext cx="8925368" cy="5020520"/>
          </a:xfrm>
          <a:prstGeom prst="rect">
            <a:avLst/>
          </a:prstGeom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D84BD4AE-114C-0ADB-6E6B-322A0934A713}"/>
              </a:ext>
            </a:extLst>
          </p:cNvPr>
          <p:cNvSpPr txBox="1"/>
          <p:nvPr/>
        </p:nvSpPr>
        <p:spPr>
          <a:xfrm>
            <a:off x="0" y="3683529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b="1" dirty="0">
                <a:solidFill>
                  <a:schemeClr val="bg1"/>
                </a:solidFill>
              </a:rPr>
              <a:t>3-årig aftale fra 1. april 2025 til 31. marts 2028 </a:t>
            </a:r>
          </a:p>
        </p:txBody>
      </p:sp>
      <p:sp>
        <p:nvSpPr>
          <p:cNvPr id="14" name="Undertitel 13">
            <a:extLst>
              <a:ext uri="{FF2B5EF4-FFF2-40B4-BE49-F238E27FC236}">
                <a16:creationId xmlns:a16="http://schemas.microsoft.com/office/drawing/2014/main" id="{02CAD4AD-E87F-576E-AC3E-A01BE18129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80526224-E4A1-DD83-94C8-7FBAA3DB5201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91179" y="6180538"/>
            <a:ext cx="897014" cy="35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582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C49EA4-C8F1-D026-AB77-B16EC663A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29B29E-D4AE-236E-105B-4EBAD42A2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da-DK" dirty="0"/>
              <a:t>Ændring af IT-årsnorm</a:t>
            </a:r>
            <a:endParaRPr lang="da-DK" sz="1400" b="0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C42975F-47BC-6E80-E2F8-DFBD58D831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000" y="1980000"/>
            <a:ext cx="5016000" cy="4230000"/>
          </a:xfrm>
        </p:spPr>
        <p:txBody>
          <a:bodyPr/>
          <a:lstStyle/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a-DK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Fra 1. april er ugenormen for nyansatte it-medarbejdere 37 timer, dog mulighed for lokalaftale om ikrafttrædelse senest 1. januar  2026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da-DK" sz="16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a-DK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Der kan indgås lokalaftale om at hæve årsnormen for allerede ansatte it-medarbejdere (altså it-medarbejdere ansat før den 1. april 2025) til 1924 timer (37 t/u) mod betaling for den ekstra time </a:t>
            </a:r>
            <a:br>
              <a:rPr lang="da-DK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a-DK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(2,78 %)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da-DK" sz="16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a-DK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Skifteholdsansattes ugenorm hæves fra 32,5 time til 33,5 time forudsat lokalaftale herom og betaling for den ekstra time</a:t>
            </a:r>
          </a:p>
        </p:txBody>
      </p:sp>
      <p:pic>
        <p:nvPicPr>
          <p:cNvPr id="6" name="Pladsholder til billede 5" descr="Et billede, der indeholder ur, cirkel, skærmbillede&#10;&#10;Indhold genereret af kunstig intelligens kan være forkert.">
            <a:extLst>
              <a:ext uri="{FF2B5EF4-FFF2-40B4-BE49-F238E27FC236}">
                <a16:creationId xmlns:a16="http://schemas.microsoft.com/office/drawing/2014/main" id="{24C891FE-30BF-B56A-A709-645BD856645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2" t="-16773" r="-3456" b="-16773"/>
          <a:stretch/>
        </p:blipFill>
        <p:spPr>
          <a:xfrm>
            <a:off x="6364800" y="0"/>
            <a:ext cx="5824800" cy="6858000"/>
          </a:xfrm>
          <a:solidFill>
            <a:schemeClr val="accent1"/>
          </a:solidFill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69955CA-F754-4B0A-A616-7E2AFDC23B47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91179" y="6180538"/>
            <a:ext cx="897014" cy="35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81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B5780B-D328-9676-C33B-A3AAF06957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ladsholder til billede 14" descr="Et billede, der indeholder cirkel, skærmbillede, lys/lygte, kunst&#10;&#10;Indhold genereret af kunstig intelligens kan være forkert.">
            <a:extLst>
              <a:ext uri="{FF2B5EF4-FFF2-40B4-BE49-F238E27FC236}">
                <a16:creationId xmlns:a16="http://schemas.microsoft.com/office/drawing/2014/main" id="{AEDDFBC8-AEF1-C1F8-EA2B-8C7A2E1B754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0" r="41313" b="38533"/>
          <a:stretch/>
        </p:blipFill>
        <p:spPr>
          <a:xfrm>
            <a:off x="6364800" y="0"/>
            <a:ext cx="5824800" cy="6858000"/>
          </a:xfrm>
          <a:solidFill>
            <a:schemeClr val="bg2"/>
          </a:solidFill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F9E7BA9-597C-FA96-5518-A558508B9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da-DK" dirty="0"/>
              <a:t>Placering af 2 fridage af særlig betydning</a:t>
            </a:r>
            <a:endParaRPr lang="da-DK" sz="1400" b="0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81316B-BACD-B85A-0CF2-9F0997037E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000" y="1980000"/>
            <a:ext cx="5016000" cy="4230000"/>
          </a:xfrm>
        </p:spPr>
        <p:txBody>
          <a:bodyPr/>
          <a:lstStyle/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a-DK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Medarbejdere har ret til at placere 2 overenskomstbestemte fridage (6. ferieuge) </a:t>
            </a:r>
            <a:br>
              <a:rPr lang="da-DK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a-DK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af særlig betydning under hensyn til driften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da-DK" kern="100" dirty="0"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a-DK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Det er individuelt hvad der er af særlig betydning</a:t>
            </a:r>
          </a:p>
          <a:p>
            <a:pPr lvl="0">
              <a:lnSpc>
                <a:spcPct val="115000"/>
              </a:lnSpc>
            </a:pPr>
            <a:br>
              <a:rPr lang="da-DK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da-DK" sz="16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29A4B3F-4B9C-88B9-0FAF-44E6DA20119B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91179" y="6180538"/>
            <a:ext cx="897014" cy="35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8865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9D8642-FDF1-8144-974D-AE295E9D7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E57F4E-9B97-9ADE-B78F-F93992A6E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da-DK" dirty="0"/>
              <a:t>Tandforsikring</a:t>
            </a:r>
            <a:endParaRPr lang="da-DK" sz="1400" b="0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C467DE6-47EF-43D2-16E0-E7197B6D6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000" y="1980000"/>
            <a:ext cx="5016000" cy="4230000"/>
          </a:xfrm>
        </p:spPr>
        <p:txBody>
          <a:bodyPr/>
          <a:lstStyle/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a-DK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Virksomheden skal købe en tandforsikring </a:t>
            </a:r>
            <a:br>
              <a:rPr lang="da-DK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a-DK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til minimum 1.200 kr. pr. medarbejder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da-DK" sz="16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a-DK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Selvrisiko 1.000 kr., årligt </a:t>
            </a:r>
            <a:r>
              <a:rPr lang="da-DK" sz="1600" kern="100" dirty="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behandlingsma</a:t>
            </a:r>
            <a:r>
              <a:rPr lang="da-DK" kern="100" dirty="0" err="1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x</a:t>
            </a:r>
            <a:r>
              <a:rPr lang="da-DK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da-DK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br>
              <a:rPr lang="da-DK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a-DK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30.000 kr., frit tandlægevalg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da-DK" sz="16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a-DK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Der etableres en frivillig sektorordning til </a:t>
            </a:r>
            <a:br>
              <a:rPr lang="da-DK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a-DK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samme værdi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da-DK" sz="16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a-DK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Ydelseslister skal være tilgængelige for medarbejderne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da-DK" kern="100" dirty="0"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a-DK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Senest 1. </a:t>
            </a:r>
            <a:r>
              <a:rPr lang="da-DK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januar 2026 skal den nye tandforsikring være indfaset</a:t>
            </a:r>
            <a:endParaRPr lang="da-DK" sz="16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ladsholder til billede 5" descr="Et billede, der indeholder clipart, Grafik, design&#10;&#10;Indhold genereret af kunstig intelligens kan være forkert.">
            <a:extLst>
              <a:ext uri="{FF2B5EF4-FFF2-40B4-BE49-F238E27FC236}">
                <a16:creationId xmlns:a16="http://schemas.microsoft.com/office/drawing/2014/main" id="{36109446-4457-68E1-D375-5D85963D4D8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2" t="-35939" r="5923" b="-30371"/>
          <a:stretch/>
        </p:blipFill>
        <p:spPr>
          <a:xfrm>
            <a:off x="6364800" y="0"/>
            <a:ext cx="5824800" cy="6858000"/>
          </a:xfrm>
          <a:solidFill>
            <a:schemeClr val="accent1"/>
          </a:solidFill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EB161D2-041D-B451-FAC6-4DDBBFCA884A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91179" y="6180538"/>
            <a:ext cx="897014" cy="35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8652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22DA58-0A7C-6BE4-1CFC-4DE0B6C61D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1161AE-C539-0C18-2CA3-65B32014B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da-DK" dirty="0"/>
              <a:t>Forbedring af gruppelivsaftale</a:t>
            </a:r>
            <a:endParaRPr lang="da-DK" sz="1400" b="0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CC55A80-0857-B9EC-596F-0F13CD735C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000" y="1980000"/>
            <a:ext cx="5016000" cy="4230000"/>
          </a:xfrm>
        </p:spPr>
        <p:txBody>
          <a:bodyPr/>
          <a:lstStyle/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a-DK" sz="16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Dødsfaldssum hæves fra 200.000 kr. til:</a:t>
            </a:r>
            <a:br>
              <a:rPr lang="da-DK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a-DK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- 1.000.000 kr. under 55 år</a:t>
            </a:r>
            <a:br>
              <a:rPr lang="da-DK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a-DK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- 500.000 kr. ml. 55 og under 63 år</a:t>
            </a:r>
            <a:br>
              <a:rPr lang="da-DK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a-DK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- 250.000 kr. over 63 år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da-DK" sz="16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a-DK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Kritisk sygdom hos børn hæves fra </a:t>
            </a:r>
            <a:br>
              <a:rPr lang="da-DK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a-DK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50.000 kr. til 100.000 kr. </a:t>
            </a:r>
            <a:br>
              <a:rPr lang="da-DK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da-DK" sz="16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a-DK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Dækningen udvides fra at ophøre ved 18 år </a:t>
            </a:r>
            <a:br>
              <a:rPr lang="da-DK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a-DK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til at ophøre ved 24 år</a:t>
            </a:r>
            <a:br>
              <a:rPr lang="da-DK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da-DK" sz="16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ladsholder til billede 7" descr="Et billede, der indeholder hjerte, symbol, rød&#10;&#10;Indhold genereret af kunstig intelligens kan være forkert.">
            <a:extLst>
              <a:ext uri="{FF2B5EF4-FFF2-40B4-BE49-F238E27FC236}">
                <a16:creationId xmlns:a16="http://schemas.microsoft.com/office/drawing/2014/main" id="{17A3E252-7C6B-30CF-74BA-03C2DC8EC79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4" t="-22735" r="15514" b="-21629"/>
          <a:stretch/>
        </p:blipFill>
        <p:spPr>
          <a:xfrm>
            <a:off x="6364800" y="0"/>
            <a:ext cx="5824800" cy="6858000"/>
          </a:xfrm>
          <a:solidFill>
            <a:schemeClr val="bg2"/>
          </a:solidFill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B45802C-91DF-2E82-902C-5B5E55DA357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91179" y="6180538"/>
            <a:ext cx="897014" cy="35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6592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EC82CA-4C1B-D323-93B0-8FFF96F19C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9DA595-33D0-03F9-BD3A-322767A51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da-DK" dirty="0"/>
              <a:t>Diverse</a:t>
            </a:r>
            <a:endParaRPr lang="da-DK" sz="1400" b="0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F07391C-23A2-CC9A-315A-5B5A85BF86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000" y="1980000"/>
            <a:ext cx="5016000" cy="4230000"/>
          </a:xfrm>
        </p:spPr>
        <p:txBody>
          <a:bodyPr/>
          <a:lstStyle/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a-DK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Afbødeforanstaltninger forlænges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da-DK" sz="16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a-DK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Faste satser reguleres med 2,4 - 2,5 %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da-DK" sz="16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a-DK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Lønpakker (lidt flere elementer kan ensidigt tilbydes af virksomheden, men hvis det f.eks. er uddannelse, kræver det lokalaftale)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da-DK" sz="16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a-DK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Præcisering af kollektivitet i pensionsordninger samt tydeliggørelse af muligheder for førtidig udbetaling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da-DK" sz="16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a-DK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Fleksjobberes mulighed for at fravælge eget pensionsbidrag</a:t>
            </a:r>
          </a:p>
        </p:txBody>
      </p:sp>
      <p:pic>
        <p:nvPicPr>
          <p:cNvPr id="6" name="Pladsholder til billede 5" descr="Et billede, der indeholder symbol, Font/skrifttype, Grafik, logo&#10;&#10;Indhold genereret af kunstig intelligens kan være forkert.">
            <a:extLst>
              <a:ext uri="{FF2B5EF4-FFF2-40B4-BE49-F238E27FC236}">
                <a16:creationId xmlns:a16="http://schemas.microsoft.com/office/drawing/2014/main" id="{0F170B67-ECD4-A0DF-2B48-763ED1E864C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0" t="-38278" r="7820" b="-38278"/>
          <a:stretch/>
        </p:blipFill>
        <p:spPr>
          <a:xfrm>
            <a:off x="6364800" y="0"/>
            <a:ext cx="5824800" cy="6858000"/>
          </a:xfrm>
          <a:solidFill>
            <a:schemeClr val="accent1"/>
          </a:solidFill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D0B56B6-8743-288C-04E6-84F5D8E47B6C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91179" y="6180538"/>
            <a:ext cx="897014" cy="35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6002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CC3F42-2A95-96AD-AEF2-80F61DD21F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FCF2F2-43B6-C129-2CD1-55436A450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da-DK" dirty="0"/>
              <a:t>Udvalg i OK perioden</a:t>
            </a:r>
            <a:endParaRPr lang="da-DK" sz="1400" b="0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00D853C-F31A-882C-00DB-912BFDB7A3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000" y="1980000"/>
            <a:ext cx="5016000" cy="4230000"/>
          </a:xfrm>
        </p:spPr>
        <p:txBody>
          <a:bodyPr/>
          <a:lstStyle/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a-DK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IT-området (politisk): Konkurrencedygtighed og rekruttering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da-DK" sz="16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a-DK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Pensionsvejledning (teknisk)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da-DK" sz="16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a-DK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Rammebestemmelser for VOK (teknisk)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da-DK" sz="16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a-DK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Lønbegreber og tillæg i STOK (teknisk)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da-DK" sz="16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a-DK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Udvalg om arbejdstidsbestemmelser, tillæg for arbejde på særlige tidspunkter, systemafhængigt merarbejde og regler for merarbejde (teknisk)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da-DK" sz="16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a-DK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Forståelsesaftale mellem organisationerne om løngennemsigtighed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da-DK" sz="16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ladsholder til billede 5" descr="Et billede, der indeholder måne, skærmbillede, cirkel&#10;&#10;Indhold genereret af kunstig intelligens kan være forkert.">
            <a:extLst>
              <a:ext uri="{FF2B5EF4-FFF2-40B4-BE49-F238E27FC236}">
                <a16:creationId xmlns:a16="http://schemas.microsoft.com/office/drawing/2014/main" id="{7F95F389-BC39-74E1-555C-D55F0D576B6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2" r="26112"/>
          <a:stretch>
            <a:fillRect/>
          </a:stretch>
        </p:blipFill>
        <p:spPr>
          <a:solidFill>
            <a:schemeClr val="accent3"/>
          </a:solidFill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FB7A3F7-B502-D9A7-9EA4-8B9097821673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91179" y="6180538"/>
            <a:ext cx="897014" cy="35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4380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C8C0C9-C229-4631-021C-D26154C4EA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63EC55A0-1430-3ACD-D082-8F66F69319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EFE4D7D-C42A-3A1B-A7EB-FC720752019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1179" y="6180538"/>
            <a:ext cx="897014" cy="35610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1B8111F-0DBD-24C4-47FA-B763378D7243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17422" y="1695450"/>
            <a:ext cx="7157156" cy="40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986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51C8B3-39D9-6CB1-0222-E94F1FB3F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Løn i STOK</a:t>
            </a:r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79267A-4BF6-FEF0-7944-3E8A534EBF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a-DK" sz="16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Der er aftalt 5,6 % til generelle lønstigninger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a-DK" sz="16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Yderligere er der aftalt 1,8 % til lønpulje, 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a-DK" sz="16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Herudover skal arbejdsgiverne bidrage med </a:t>
            </a:r>
            <a:br>
              <a:rPr lang="da-DK" sz="16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a-DK" sz="16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1,2 % til lokal lønpulje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a-DK" sz="1600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I alt 8,6 % heraf 5,6 % til generelle og 3 % til individuelle lønstigninger</a:t>
            </a:r>
            <a:endParaRPr lang="da-DK" sz="1600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da-DK" sz="1800" b="1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Ønsker arbejdsgiverne ikke lokal løn: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a-DK" sz="16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5,6 % til generelle lønstigninger 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a-DK" sz="16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1,8 % overgår til generelle lønstigninger</a:t>
            </a:r>
          </a:p>
          <a:p>
            <a:pPr marL="285750" lvl="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da-DK" sz="16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I alt 7,4 % til generelle lønstigninger</a:t>
            </a:r>
          </a:p>
          <a:p>
            <a:endParaRPr lang="da-DK" dirty="0">
              <a:latin typeface="+mj-lt"/>
            </a:endParaRPr>
          </a:p>
        </p:txBody>
      </p:sp>
      <p:sp>
        <p:nvSpPr>
          <p:cNvPr id="10" name="Pladsholder til billede 9">
            <a:extLst>
              <a:ext uri="{FF2B5EF4-FFF2-40B4-BE49-F238E27FC236}">
                <a16:creationId xmlns:a16="http://schemas.microsoft.com/office/drawing/2014/main" id="{FCEF816A-E80F-5A65-182F-E7855E638C8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solidFill>
            <a:schemeClr val="accent1"/>
          </a:solidFill>
        </p:spPr>
        <p:txBody>
          <a:bodyPr/>
          <a:lstStyle/>
          <a:p>
            <a:endParaRPr lang="da-DK"/>
          </a:p>
        </p:txBody>
      </p:sp>
      <p:pic>
        <p:nvPicPr>
          <p:cNvPr id="11" name="Pladsholder til billede 7" descr="Et billede, der indeholder lys&#10;&#10;Indhold genereret af kunstig intelligens kan være forkert.">
            <a:extLst>
              <a:ext uri="{FF2B5EF4-FFF2-40B4-BE49-F238E27FC236}">
                <a16:creationId xmlns:a16="http://schemas.microsoft.com/office/drawing/2014/main" id="{0A956946-4FF9-D955-BC76-1FB0A8F9FE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2" r="26116"/>
          <a:stretch/>
        </p:blipFill>
        <p:spPr>
          <a:xfrm>
            <a:off x="4535663" y="1215896"/>
            <a:ext cx="7512328" cy="5642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691BCE8-C078-ADCC-DA1C-69AB0D1F39E6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91179" y="6180538"/>
            <a:ext cx="897014" cy="35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418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379241-7CC2-94FE-86BE-C50AF7F58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3773DF-4E43-A00E-09AF-DFD986D75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Løn i STOK, </a:t>
            </a:r>
            <a:r>
              <a:rPr lang="en-US" dirty="0" err="1"/>
              <a:t>ny</a:t>
            </a:r>
            <a:r>
              <a:rPr lang="en-US" dirty="0"/>
              <a:t> </a:t>
            </a:r>
            <a:r>
              <a:rPr lang="en-US" dirty="0" err="1"/>
              <a:t>dynamik</a:t>
            </a:r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AE2CFA9-E020-54F8-7185-5675A09A24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>
              <a:lnSpc>
                <a:spcPct val="115000"/>
              </a:lnSpc>
            </a:pPr>
            <a:r>
              <a:rPr lang="da-DK" sz="1600" b="1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Lønnen består af 3 elementer: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a-DK" sz="16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Generel lønregulering på 1,8 %, 1,9 % og 1,9 % i 2025, 2026 og 2027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a-DK" sz="16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Vores bidrag til pulje på 3 X 0,6 % oveni den generelle løn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a-DK" sz="16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Virksomhedens bidrag til pulje på 3 X 0,4 % oveni det hele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da-DK" sz="1600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a-DK" sz="16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Pligt til forhandling lokalt om kriterier for anvendelsen af pulje og dokumentation for puljens udmøntning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da-DK" sz="1600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a-DK" sz="16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Puljen fastlægges centralt, virksomheden bidrager til puljen, men til gengæld er tilbagefaldet </a:t>
            </a:r>
            <a:r>
              <a:rPr lang="da-DK" sz="1600" i="1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ikke</a:t>
            </a:r>
            <a:r>
              <a:rPr lang="da-DK" sz="16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generel udmøntning</a:t>
            </a:r>
          </a:p>
        </p:txBody>
      </p:sp>
      <p:sp>
        <p:nvSpPr>
          <p:cNvPr id="5" name="Pladsholder til billede 9">
            <a:extLst>
              <a:ext uri="{FF2B5EF4-FFF2-40B4-BE49-F238E27FC236}">
                <a16:creationId xmlns:a16="http://schemas.microsoft.com/office/drawing/2014/main" id="{CD79E3EC-B9AB-C443-E92B-7A27F0F642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64800" y="0"/>
            <a:ext cx="5824800" cy="6858000"/>
          </a:xfrm>
          <a:solidFill>
            <a:schemeClr val="accent1"/>
          </a:solidFill>
        </p:spPr>
        <p:txBody>
          <a:bodyPr/>
          <a:lstStyle/>
          <a:p>
            <a:endParaRPr lang="da-DK"/>
          </a:p>
        </p:txBody>
      </p:sp>
      <p:pic>
        <p:nvPicPr>
          <p:cNvPr id="6" name="Pladsholder til billede 7" descr="Et billede, der indeholder lys&#10;&#10;Indhold genereret af kunstig intelligens kan være forkert.">
            <a:extLst>
              <a:ext uri="{FF2B5EF4-FFF2-40B4-BE49-F238E27FC236}">
                <a16:creationId xmlns:a16="http://schemas.microsoft.com/office/drawing/2014/main" id="{01305A9D-F815-DD89-F202-959DAE85F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2" r="26116"/>
          <a:stretch/>
        </p:blipFill>
        <p:spPr>
          <a:xfrm>
            <a:off x="4528877" y="1273948"/>
            <a:ext cx="7512328" cy="5642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1FF87CF-1300-308E-380C-339844BC1173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91179" y="6180538"/>
            <a:ext cx="897014" cy="35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119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9BD01E-A340-63B7-C28C-CEA4CE2AA5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68C3B2-D74A-2FC9-8FB7-A5EDA700D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Løn i STOK, </a:t>
            </a:r>
            <a:r>
              <a:rPr lang="en-US" dirty="0" err="1"/>
              <a:t>ny</a:t>
            </a:r>
            <a:r>
              <a:rPr lang="en-US" dirty="0"/>
              <a:t> </a:t>
            </a:r>
            <a:r>
              <a:rPr lang="en-US" dirty="0" err="1"/>
              <a:t>dynamik</a:t>
            </a:r>
            <a:r>
              <a:rPr lang="en-US" dirty="0"/>
              <a:t> </a:t>
            </a:r>
            <a:r>
              <a:rPr lang="en-US" sz="1400" b="0" dirty="0"/>
              <a:t>(</a:t>
            </a:r>
            <a:r>
              <a:rPr lang="en-US" sz="1400" b="0" dirty="0" err="1"/>
              <a:t>fortsat</a:t>
            </a:r>
            <a:r>
              <a:rPr lang="en-US" sz="1400" b="0" dirty="0"/>
              <a:t>)</a:t>
            </a:r>
            <a:endParaRPr lang="da-DK" sz="1400" b="0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CA60F82-0137-FD07-91C9-C88C60A77C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000" y="1849948"/>
            <a:ext cx="4744800" cy="4230000"/>
          </a:xfrm>
        </p:spPr>
        <p:txBody>
          <a:bodyPr/>
          <a:lstStyle/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a-DK" sz="16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Tilbagefaldet er centralt forhandlede kriterier:</a:t>
            </a:r>
          </a:p>
          <a:p>
            <a:pPr marL="573750" lvl="1" indent="-285750">
              <a:lnSpc>
                <a:spcPct val="115000"/>
              </a:lnSpc>
            </a:pPr>
            <a:r>
              <a:rPr lang="da-DK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Udvikling i indsats, kvalifikationer, fleksibilitet, stillingens indhold og ansvar</a:t>
            </a:r>
          </a:p>
          <a:p>
            <a:pPr marL="573750" lvl="1" indent="-285750">
              <a:lnSpc>
                <a:spcPct val="115000"/>
              </a:lnSpc>
            </a:pPr>
            <a:r>
              <a:rPr lang="da-DK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Dokumentere anvendelse af pulje og kriterier</a:t>
            </a:r>
            <a:endParaRPr lang="da-DK" sz="1600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da-DK" sz="1600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a-DK" sz="16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Kagen bliver større:</a:t>
            </a:r>
          </a:p>
          <a:p>
            <a:pPr marL="573750" lvl="1" indent="-285750">
              <a:lnSpc>
                <a:spcPct val="115000"/>
              </a:lnSpc>
            </a:pPr>
            <a:r>
              <a:rPr lang="da-DK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1,8 + 0,6 + 0,4 = 2,8 % af lønsum i 2025</a:t>
            </a:r>
          </a:p>
          <a:p>
            <a:pPr marL="573750" lvl="1" indent="-285750">
              <a:lnSpc>
                <a:spcPct val="115000"/>
              </a:lnSpc>
            </a:pPr>
            <a:r>
              <a:rPr lang="da-DK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1,9 + 0,6 + 0,4 = 2,9 % i 2026 og 2027 </a:t>
            </a:r>
          </a:p>
          <a:p>
            <a:pPr marL="288000" lvl="2" indent="0">
              <a:lnSpc>
                <a:spcPct val="115000"/>
              </a:lnSpc>
              <a:buNone/>
            </a:pPr>
            <a:r>
              <a:rPr lang="da-DK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Altså op til i alt 8,6 % højere lønsum i perioden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da-DK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a-DK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Implementering kan udskydes til fx 2026, men så udmøntes 0,6 % til generelle lønstigning i 2025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da-DK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da-DK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Virksomhed kan afvise at forhandle = udmøntning af vores bidrag til pulje (0,6%) som generel lønregulering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da-DK" sz="1600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ladsholder til billede 9">
            <a:extLst>
              <a:ext uri="{FF2B5EF4-FFF2-40B4-BE49-F238E27FC236}">
                <a16:creationId xmlns:a16="http://schemas.microsoft.com/office/drawing/2014/main" id="{8D638CD9-EF9D-039A-E601-9556BE052FD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64800" y="0"/>
            <a:ext cx="5824800" cy="6858000"/>
          </a:xfrm>
          <a:solidFill>
            <a:schemeClr val="accent1"/>
          </a:solidFill>
        </p:spPr>
        <p:txBody>
          <a:bodyPr/>
          <a:lstStyle/>
          <a:p>
            <a:endParaRPr lang="da-DK"/>
          </a:p>
        </p:txBody>
      </p:sp>
      <p:pic>
        <p:nvPicPr>
          <p:cNvPr id="6" name="Pladsholder til billede 7" descr="Et billede, der indeholder lys&#10;&#10;Indhold genereret af kunstig intelligens kan være forkert.">
            <a:extLst>
              <a:ext uri="{FF2B5EF4-FFF2-40B4-BE49-F238E27FC236}">
                <a16:creationId xmlns:a16="http://schemas.microsoft.com/office/drawing/2014/main" id="{92E58E16-D105-043D-0050-46F3AD08B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2" r="26116"/>
          <a:stretch/>
        </p:blipFill>
        <p:spPr>
          <a:xfrm>
            <a:off x="4528877" y="1273948"/>
            <a:ext cx="7512328" cy="5642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5AD3249-C70B-3604-63CF-640ED18F5015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91179" y="6180538"/>
            <a:ext cx="897014" cy="35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72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FCFBFB-6DBD-8123-4EDE-3AC27011E0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3FDD81-F5D1-9FB1-F090-BE9D08AC8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 VOK </a:t>
            </a:r>
            <a:r>
              <a:rPr lang="en-US" dirty="0" err="1"/>
              <a:t>løn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pulje</a:t>
            </a:r>
            <a:endParaRPr lang="da-DK" sz="1400" b="0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CE717EA-4F59-7EF1-67A1-686FCEEF10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a-DK" sz="16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1,8 % i 2025, 1,9 % i 2026 og 2027 til generel regulering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da-DK" sz="1600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a-DK" sz="16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Op til 1 % i pulje i 2025, 2026 og 2027 finansieret 0,4 % fra virksomheden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da-DK" sz="1600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a-DK" sz="16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Tilbagefald ved manglende enighed er 0,6 % til generel regulering</a:t>
            </a:r>
          </a:p>
        </p:txBody>
      </p:sp>
      <p:sp>
        <p:nvSpPr>
          <p:cNvPr id="5" name="Pladsholder til billede 9">
            <a:extLst>
              <a:ext uri="{FF2B5EF4-FFF2-40B4-BE49-F238E27FC236}">
                <a16:creationId xmlns:a16="http://schemas.microsoft.com/office/drawing/2014/main" id="{9668FB26-FAE5-9906-0D57-47DD552DEFF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64800" y="0"/>
            <a:ext cx="5824800" cy="6858000"/>
          </a:xfrm>
          <a:solidFill>
            <a:schemeClr val="accent1"/>
          </a:solidFill>
        </p:spPr>
        <p:txBody>
          <a:bodyPr/>
          <a:lstStyle/>
          <a:p>
            <a:endParaRPr lang="da-DK"/>
          </a:p>
        </p:txBody>
      </p:sp>
      <p:pic>
        <p:nvPicPr>
          <p:cNvPr id="6" name="Pladsholder til billede 7" descr="Et billede, der indeholder lys&#10;&#10;Indhold genereret af kunstig intelligens kan være forkert.">
            <a:extLst>
              <a:ext uri="{FF2B5EF4-FFF2-40B4-BE49-F238E27FC236}">
                <a16:creationId xmlns:a16="http://schemas.microsoft.com/office/drawing/2014/main" id="{3A8C1A3E-0147-06A2-CBE3-A34D8925A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2" r="26116"/>
          <a:stretch/>
        </p:blipFill>
        <p:spPr>
          <a:xfrm>
            <a:off x="4528877" y="1273948"/>
            <a:ext cx="7512328" cy="5642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A4180FD-E7AD-BE76-1A63-81C7D03FDA2B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91179" y="6180538"/>
            <a:ext cx="897014" cy="35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719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BA042-F8F9-4B3B-BEE1-3D5567D06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99" y="324909"/>
            <a:ext cx="4239059" cy="576000"/>
          </a:xfrm>
        </p:spPr>
        <p:txBody>
          <a:bodyPr/>
          <a:lstStyle/>
          <a:p>
            <a:r>
              <a:rPr lang="da-DK" dirty="0"/>
              <a:t>OK-resultater historisk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C07CD1B-3D8E-4109-B0AA-9ACB23028F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9999" y="2014183"/>
            <a:ext cx="4239059" cy="4230000"/>
          </a:xfrm>
        </p:spPr>
        <p:txBody>
          <a:bodyPr/>
          <a:lstStyle/>
          <a:p>
            <a:endParaRPr lang="da-DK" dirty="0"/>
          </a:p>
        </p:txBody>
      </p:sp>
      <p:pic>
        <p:nvPicPr>
          <p:cNvPr id="5" name="Billede 4" descr="Et billede, der indeholder tekst, skærmbillede, linje/række, software&#10;&#10;Indhold genereret af kunstig intelligens kan være forkert.">
            <a:extLst>
              <a:ext uri="{FF2B5EF4-FFF2-40B4-BE49-F238E27FC236}">
                <a16:creationId xmlns:a16="http://schemas.microsoft.com/office/drawing/2014/main" id="{0C7F949E-C150-5A3E-3338-AABCC02CE7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72" y="1080000"/>
            <a:ext cx="5221860" cy="5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360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9150EB50-C9CA-51AA-88A5-52CCB986B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080000"/>
            <a:ext cx="7387200" cy="576000"/>
          </a:xfrm>
        </p:spPr>
        <p:txBody>
          <a:bodyPr anchor="ctr">
            <a:normAutofit/>
          </a:bodyPr>
          <a:lstStyle/>
          <a:p>
            <a:r>
              <a:rPr lang="da-DK" dirty="0"/>
              <a:t>Inflationsprognoser</a:t>
            </a:r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10E91497-0027-D6B5-18D2-45B4B8258C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543451"/>
              </p:ext>
            </p:extLst>
          </p:nvPr>
        </p:nvGraphicFramePr>
        <p:xfrm>
          <a:off x="1228630" y="1980000"/>
          <a:ext cx="9731346" cy="4230008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972505">
                  <a:extLst>
                    <a:ext uri="{9D8B030D-6E8A-4147-A177-3AD203B41FA5}">
                      <a16:colId xmlns:a16="http://schemas.microsoft.com/office/drawing/2014/main" val="2797091516"/>
                    </a:ext>
                  </a:extLst>
                </a:gridCol>
                <a:gridCol w="774091">
                  <a:extLst>
                    <a:ext uri="{9D8B030D-6E8A-4147-A177-3AD203B41FA5}">
                      <a16:colId xmlns:a16="http://schemas.microsoft.com/office/drawing/2014/main" val="300039885"/>
                    </a:ext>
                  </a:extLst>
                </a:gridCol>
                <a:gridCol w="774091">
                  <a:extLst>
                    <a:ext uri="{9D8B030D-6E8A-4147-A177-3AD203B41FA5}">
                      <a16:colId xmlns:a16="http://schemas.microsoft.com/office/drawing/2014/main" val="1740983941"/>
                    </a:ext>
                  </a:extLst>
                </a:gridCol>
                <a:gridCol w="778545">
                  <a:extLst>
                    <a:ext uri="{9D8B030D-6E8A-4147-A177-3AD203B41FA5}">
                      <a16:colId xmlns:a16="http://schemas.microsoft.com/office/drawing/2014/main" val="1383483939"/>
                    </a:ext>
                  </a:extLst>
                </a:gridCol>
                <a:gridCol w="696303">
                  <a:extLst>
                    <a:ext uri="{9D8B030D-6E8A-4147-A177-3AD203B41FA5}">
                      <a16:colId xmlns:a16="http://schemas.microsoft.com/office/drawing/2014/main" val="2551560665"/>
                    </a:ext>
                  </a:extLst>
                </a:gridCol>
                <a:gridCol w="840228">
                  <a:extLst>
                    <a:ext uri="{9D8B030D-6E8A-4147-A177-3AD203B41FA5}">
                      <a16:colId xmlns:a16="http://schemas.microsoft.com/office/drawing/2014/main" val="742527931"/>
                    </a:ext>
                  </a:extLst>
                </a:gridCol>
                <a:gridCol w="696303">
                  <a:extLst>
                    <a:ext uri="{9D8B030D-6E8A-4147-A177-3AD203B41FA5}">
                      <a16:colId xmlns:a16="http://schemas.microsoft.com/office/drawing/2014/main" val="2202275891"/>
                    </a:ext>
                  </a:extLst>
                </a:gridCol>
                <a:gridCol w="696303">
                  <a:extLst>
                    <a:ext uri="{9D8B030D-6E8A-4147-A177-3AD203B41FA5}">
                      <a16:colId xmlns:a16="http://schemas.microsoft.com/office/drawing/2014/main" val="4024615713"/>
                    </a:ext>
                  </a:extLst>
                </a:gridCol>
                <a:gridCol w="696303">
                  <a:extLst>
                    <a:ext uri="{9D8B030D-6E8A-4147-A177-3AD203B41FA5}">
                      <a16:colId xmlns:a16="http://schemas.microsoft.com/office/drawing/2014/main" val="3964821442"/>
                    </a:ext>
                  </a:extLst>
                </a:gridCol>
                <a:gridCol w="696303">
                  <a:extLst>
                    <a:ext uri="{9D8B030D-6E8A-4147-A177-3AD203B41FA5}">
                      <a16:colId xmlns:a16="http://schemas.microsoft.com/office/drawing/2014/main" val="1305690443"/>
                    </a:ext>
                  </a:extLst>
                </a:gridCol>
                <a:gridCol w="696303">
                  <a:extLst>
                    <a:ext uri="{9D8B030D-6E8A-4147-A177-3AD203B41FA5}">
                      <a16:colId xmlns:a16="http://schemas.microsoft.com/office/drawing/2014/main" val="3379320732"/>
                    </a:ext>
                  </a:extLst>
                </a:gridCol>
                <a:gridCol w="409355">
                  <a:extLst>
                    <a:ext uri="{9D8B030D-6E8A-4147-A177-3AD203B41FA5}">
                      <a16:colId xmlns:a16="http://schemas.microsoft.com/office/drawing/2014/main" val="153303826"/>
                    </a:ext>
                  </a:extLst>
                </a:gridCol>
                <a:gridCol w="1004713">
                  <a:extLst>
                    <a:ext uri="{9D8B030D-6E8A-4147-A177-3AD203B41FA5}">
                      <a16:colId xmlns:a16="http://schemas.microsoft.com/office/drawing/2014/main" val="1687276266"/>
                    </a:ext>
                  </a:extLst>
                </a:gridCol>
              </a:tblGrid>
              <a:tr h="217730"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99" marR="8899" marT="8899" marB="0" anchor="b"/>
                </a:tc>
                <a:extLst>
                  <a:ext uri="{0D108BD9-81ED-4DB2-BD59-A6C34878D82A}">
                    <a16:rowId xmlns:a16="http://schemas.microsoft.com/office/drawing/2014/main" val="3439491463"/>
                  </a:ext>
                </a:extLst>
              </a:tr>
              <a:tr h="199694">
                <a:tc gridSpan="3"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Prognoseoversigt 2025</a:t>
                      </a:r>
                      <a:endParaRPr lang="da-DK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99" marR="8899" marT="8899" marB="0" anchor="b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99" marR="8899" marT="8899" marB="0" anchor="b"/>
                </a:tc>
                <a:extLst>
                  <a:ext uri="{0D108BD9-81ED-4DB2-BD59-A6C34878D82A}">
                    <a16:rowId xmlns:a16="http://schemas.microsoft.com/office/drawing/2014/main" val="4157200682"/>
                  </a:ext>
                </a:extLst>
              </a:tr>
              <a:tr h="199694">
                <a:tc gridSpan="4"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Forbrugerpriser, pct. år-år</a:t>
                      </a:r>
                      <a:endParaRPr lang="da-DK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99" marR="8899" marT="8899" marB="0" anchor="b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99" marR="8899" marT="8899" marB="0" anchor="b"/>
                </a:tc>
                <a:extLst>
                  <a:ext uri="{0D108BD9-81ED-4DB2-BD59-A6C34878D82A}">
                    <a16:rowId xmlns:a16="http://schemas.microsoft.com/office/drawing/2014/main" val="3376739382"/>
                  </a:ext>
                </a:extLst>
              </a:tr>
              <a:tr h="185456"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u="none" strike="noStrike">
                          <a:effectLst/>
                        </a:rPr>
                        <a:t>NB</a:t>
                      </a:r>
                      <a:endParaRPr lang="da-DK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u="none" strike="noStrike">
                          <a:effectLst/>
                        </a:rPr>
                        <a:t>DI</a:t>
                      </a:r>
                      <a:endParaRPr lang="da-DK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u="none" strike="noStrike">
                          <a:effectLst/>
                        </a:rPr>
                        <a:t>DB</a:t>
                      </a:r>
                      <a:endParaRPr lang="da-DK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u="none" strike="noStrike">
                          <a:effectLst/>
                        </a:rPr>
                        <a:t>DØR</a:t>
                      </a:r>
                      <a:endParaRPr lang="da-DK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u="none" strike="noStrike">
                          <a:effectLst/>
                        </a:rPr>
                        <a:t>Nordea</a:t>
                      </a:r>
                      <a:endParaRPr lang="da-DK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u="none" strike="noStrike">
                          <a:effectLst/>
                        </a:rPr>
                        <a:t>OECD</a:t>
                      </a:r>
                      <a:endParaRPr lang="da-DK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u="none" strike="noStrike">
                          <a:effectLst/>
                        </a:rPr>
                        <a:t>EU</a:t>
                      </a:r>
                      <a:endParaRPr lang="da-DK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u="none" strike="noStrike">
                          <a:effectLst/>
                        </a:rPr>
                        <a:t>IMF</a:t>
                      </a:r>
                      <a:endParaRPr lang="da-DK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u="none" strike="noStrike">
                          <a:effectLst/>
                        </a:rPr>
                        <a:t>AE</a:t>
                      </a:r>
                      <a:endParaRPr lang="da-DK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u="none" strike="noStrike">
                          <a:effectLst/>
                        </a:rPr>
                        <a:t>ØM</a:t>
                      </a:r>
                      <a:endParaRPr lang="da-DK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99" marR="8899" marT="8899" marB="0" anchor="b"/>
                </a:tc>
                <a:extLst>
                  <a:ext uri="{0D108BD9-81ED-4DB2-BD59-A6C34878D82A}">
                    <a16:rowId xmlns:a16="http://schemas.microsoft.com/office/drawing/2014/main" val="1623571091"/>
                  </a:ext>
                </a:extLst>
              </a:tr>
              <a:tr h="185456"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sep-24</a:t>
                      </a:r>
                      <a:endParaRPr lang="da-DK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2,10%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99" marR="8899" marT="8899" marB="0" anchor="b"/>
                </a:tc>
                <a:extLst>
                  <a:ext uri="{0D108BD9-81ED-4DB2-BD59-A6C34878D82A}">
                    <a16:rowId xmlns:a16="http://schemas.microsoft.com/office/drawing/2014/main" val="3846853940"/>
                  </a:ext>
                </a:extLst>
              </a:tr>
              <a:tr h="185456"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okt-24</a:t>
                      </a:r>
                      <a:endParaRPr lang="da-DK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2,20%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99" marR="8899" marT="8899" marB="0" anchor="b"/>
                </a:tc>
                <a:extLst>
                  <a:ext uri="{0D108BD9-81ED-4DB2-BD59-A6C34878D82A}">
                    <a16:rowId xmlns:a16="http://schemas.microsoft.com/office/drawing/2014/main" val="1591543397"/>
                  </a:ext>
                </a:extLst>
              </a:tr>
              <a:tr h="199694"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nov-24</a:t>
                      </a:r>
                      <a:endParaRPr lang="da-DK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1,80%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1,90%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1" u="none" strike="noStrike">
                          <a:effectLst/>
                        </a:rPr>
                        <a:t>Gns:1,9%</a:t>
                      </a:r>
                      <a:endParaRPr lang="da-DK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99" marR="8899" marT="8899" marB="0" anchor="b"/>
                </a:tc>
                <a:extLst>
                  <a:ext uri="{0D108BD9-81ED-4DB2-BD59-A6C34878D82A}">
                    <a16:rowId xmlns:a16="http://schemas.microsoft.com/office/drawing/2014/main" val="3424390128"/>
                  </a:ext>
                </a:extLst>
              </a:tr>
              <a:tr h="185456"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dec-24</a:t>
                      </a:r>
                      <a:endParaRPr lang="da-DK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1,80%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2,00%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1,90%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99" marR="8899" marT="8899" marB="0" anchor="b"/>
                </a:tc>
                <a:extLst>
                  <a:ext uri="{0D108BD9-81ED-4DB2-BD59-A6C34878D82A}">
                    <a16:rowId xmlns:a16="http://schemas.microsoft.com/office/drawing/2014/main" val="916008194"/>
                  </a:ext>
                </a:extLst>
              </a:tr>
              <a:tr h="185456"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jan-25</a:t>
                      </a:r>
                      <a:endParaRPr lang="da-DK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2,10%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99" marR="8899" marT="8899" marB="0" anchor="b"/>
                </a:tc>
                <a:extLst>
                  <a:ext uri="{0D108BD9-81ED-4DB2-BD59-A6C34878D82A}">
                    <a16:rowId xmlns:a16="http://schemas.microsoft.com/office/drawing/2014/main" val="138504019"/>
                  </a:ext>
                </a:extLst>
              </a:tr>
              <a:tr h="185456"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feb-25</a:t>
                      </a:r>
                      <a:endParaRPr lang="da-DK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1,50%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1,70%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99" marR="8899" marT="8899" marB="0" anchor="b"/>
                </a:tc>
                <a:extLst>
                  <a:ext uri="{0D108BD9-81ED-4DB2-BD59-A6C34878D82A}">
                    <a16:rowId xmlns:a16="http://schemas.microsoft.com/office/drawing/2014/main" val="2047961190"/>
                  </a:ext>
                </a:extLst>
              </a:tr>
              <a:tr h="217730"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99" marR="8899" marT="8899" marB="0" anchor="b"/>
                </a:tc>
                <a:extLst>
                  <a:ext uri="{0D108BD9-81ED-4DB2-BD59-A6C34878D82A}">
                    <a16:rowId xmlns:a16="http://schemas.microsoft.com/office/drawing/2014/main" val="4086507889"/>
                  </a:ext>
                </a:extLst>
              </a:tr>
              <a:tr h="199694">
                <a:tc gridSpan="3"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Prognoseoversigt 2026</a:t>
                      </a:r>
                      <a:endParaRPr lang="da-DK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99" marR="8899" marT="8899" marB="0" anchor="b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99" marR="8899" marT="8899" marB="0" anchor="b"/>
                </a:tc>
                <a:extLst>
                  <a:ext uri="{0D108BD9-81ED-4DB2-BD59-A6C34878D82A}">
                    <a16:rowId xmlns:a16="http://schemas.microsoft.com/office/drawing/2014/main" val="1413132952"/>
                  </a:ext>
                </a:extLst>
              </a:tr>
              <a:tr h="199694">
                <a:tc gridSpan="4"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Forbrugerpriser, pct. år-år</a:t>
                      </a:r>
                      <a:endParaRPr lang="da-DK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99" marR="8899" marT="8899" marB="0" anchor="b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99" marR="8899" marT="8899" marB="0" anchor="b"/>
                </a:tc>
                <a:extLst>
                  <a:ext uri="{0D108BD9-81ED-4DB2-BD59-A6C34878D82A}">
                    <a16:rowId xmlns:a16="http://schemas.microsoft.com/office/drawing/2014/main" val="506995437"/>
                  </a:ext>
                </a:extLst>
              </a:tr>
              <a:tr h="185456"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u="none" strike="noStrike">
                          <a:effectLst/>
                        </a:rPr>
                        <a:t>NB</a:t>
                      </a:r>
                      <a:endParaRPr lang="da-DK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u="none" strike="noStrike">
                          <a:effectLst/>
                        </a:rPr>
                        <a:t>DI</a:t>
                      </a:r>
                      <a:endParaRPr lang="da-DK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u="none" strike="noStrike">
                          <a:effectLst/>
                        </a:rPr>
                        <a:t>DB</a:t>
                      </a:r>
                      <a:endParaRPr lang="da-DK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u="none" strike="noStrike">
                          <a:effectLst/>
                        </a:rPr>
                        <a:t>DØR</a:t>
                      </a:r>
                      <a:endParaRPr lang="da-DK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u="none" strike="noStrike">
                          <a:effectLst/>
                        </a:rPr>
                        <a:t>Nordea</a:t>
                      </a:r>
                      <a:endParaRPr lang="da-DK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u="none" strike="noStrike">
                          <a:effectLst/>
                        </a:rPr>
                        <a:t>OECD</a:t>
                      </a:r>
                      <a:endParaRPr lang="da-DK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u="none" strike="noStrike">
                          <a:effectLst/>
                        </a:rPr>
                        <a:t>EU</a:t>
                      </a:r>
                      <a:endParaRPr lang="da-DK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u="none" strike="noStrike">
                          <a:effectLst/>
                        </a:rPr>
                        <a:t>IMF</a:t>
                      </a:r>
                      <a:endParaRPr lang="da-DK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u="none" strike="noStrike">
                          <a:effectLst/>
                        </a:rPr>
                        <a:t>AE</a:t>
                      </a:r>
                      <a:endParaRPr lang="da-DK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u="none" strike="noStrike">
                          <a:effectLst/>
                        </a:rPr>
                        <a:t>ØM</a:t>
                      </a:r>
                      <a:endParaRPr lang="da-DK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99" marR="8899" marT="8899" marB="0" anchor="b"/>
                </a:tc>
                <a:extLst>
                  <a:ext uri="{0D108BD9-81ED-4DB2-BD59-A6C34878D82A}">
                    <a16:rowId xmlns:a16="http://schemas.microsoft.com/office/drawing/2014/main" val="614424919"/>
                  </a:ext>
                </a:extLst>
              </a:tr>
              <a:tr h="185456"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jul-24</a:t>
                      </a:r>
                      <a:endParaRPr lang="da-DK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99" marR="8899" marT="8899" marB="0" anchor="b"/>
                </a:tc>
                <a:extLst>
                  <a:ext uri="{0D108BD9-81ED-4DB2-BD59-A6C34878D82A}">
                    <a16:rowId xmlns:a16="http://schemas.microsoft.com/office/drawing/2014/main" val="2895625014"/>
                  </a:ext>
                </a:extLst>
              </a:tr>
              <a:tr h="185456"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aug-24</a:t>
                      </a:r>
                      <a:endParaRPr lang="da-DK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99" marR="8899" marT="8899" marB="0" anchor="b"/>
                </a:tc>
                <a:extLst>
                  <a:ext uri="{0D108BD9-81ED-4DB2-BD59-A6C34878D82A}">
                    <a16:rowId xmlns:a16="http://schemas.microsoft.com/office/drawing/2014/main" val="2258321618"/>
                  </a:ext>
                </a:extLst>
              </a:tr>
              <a:tr h="199694"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sep-24</a:t>
                      </a:r>
                      <a:endParaRPr lang="da-DK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1,80%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1" u="none" strike="noStrike">
                          <a:effectLst/>
                        </a:rPr>
                        <a:t>Gns:1,8%</a:t>
                      </a:r>
                      <a:endParaRPr lang="da-DK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99" marR="8899" marT="8899" marB="0" anchor="b"/>
                </a:tc>
                <a:extLst>
                  <a:ext uri="{0D108BD9-81ED-4DB2-BD59-A6C34878D82A}">
                    <a16:rowId xmlns:a16="http://schemas.microsoft.com/office/drawing/2014/main" val="1902275624"/>
                  </a:ext>
                </a:extLst>
              </a:tr>
              <a:tr h="185456"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okt-24</a:t>
                      </a:r>
                      <a:endParaRPr lang="da-DK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2,00%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99" marR="8899" marT="8899" marB="0" anchor="b"/>
                </a:tc>
                <a:extLst>
                  <a:ext uri="{0D108BD9-81ED-4DB2-BD59-A6C34878D82A}">
                    <a16:rowId xmlns:a16="http://schemas.microsoft.com/office/drawing/2014/main" val="1234401276"/>
                  </a:ext>
                </a:extLst>
              </a:tr>
              <a:tr h="185456"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nov-24</a:t>
                      </a:r>
                      <a:endParaRPr lang="da-DK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1,80%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1,70%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99" marR="8899" marT="8899" marB="0" anchor="b"/>
                </a:tc>
                <a:extLst>
                  <a:ext uri="{0D108BD9-81ED-4DB2-BD59-A6C34878D82A}">
                    <a16:rowId xmlns:a16="http://schemas.microsoft.com/office/drawing/2014/main" val="4265769558"/>
                  </a:ext>
                </a:extLst>
              </a:tr>
              <a:tr h="185456"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dec-24</a:t>
                      </a:r>
                      <a:endParaRPr lang="da-DK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1,70%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2,00%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1,70%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99" marR="8899" marT="8899" marB="0" anchor="b"/>
                </a:tc>
                <a:extLst>
                  <a:ext uri="{0D108BD9-81ED-4DB2-BD59-A6C34878D82A}">
                    <a16:rowId xmlns:a16="http://schemas.microsoft.com/office/drawing/2014/main" val="74786757"/>
                  </a:ext>
                </a:extLst>
              </a:tr>
              <a:tr h="185456"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jan-25</a:t>
                      </a:r>
                      <a:endParaRPr lang="da-DK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2,00%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99" marR="8899" marT="8899" marB="0" anchor="b"/>
                </a:tc>
                <a:extLst>
                  <a:ext uri="{0D108BD9-81ED-4DB2-BD59-A6C34878D82A}">
                    <a16:rowId xmlns:a16="http://schemas.microsoft.com/office/drawing/2014/main" val="1905847137"/>
                  </a:ext>
                </a:extLst>
              </a:tr>
              <a:tr h="185456"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feb-25</a:t>
                      </a:r>
                      <a:endParaRPr lang="da-DK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1,60%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1,80%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99" marR="8899" marT="88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99" marR="8899" marT="8899" marB="0" anchor="b"/>
                </a:tc>
                <a:extLst>
                  <a:ext uri="{0D108BD9-81ED-4DB2-BD59-A6C34878D82A}">
                    <a16:rowId xmlns:a16="http://schemas.microsoft.com/office/drawing/2014/main" val="3063170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1492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1ACDF7-8E3E-5C6A-8252-CAFF5F1B1A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99667F-C021-4B19-6DE5-D62B1B4C2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Timebank</a:t>
            </a:r>
            <a:endParaRPr lang="da-DK" sz="1400" b="0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94F9B23-8008-7AD6-225B-8BF10DD596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a-DK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Skifter navn til FRITVALGSBANK</a:t>
            </a:r>
            <a:br>
              <a:rPr lang="da-DK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da-DK" sz="16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a-DK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Fra 21 timer til 37 timer i underskud samt mulighed for nulstilling ved indbetaling</a:t>
            </a:r>
            <a:br>
              <a:rPr lang="da-DK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da-DK" sz="16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a-DK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Smidigere mulighed for afspadsering (3 dage inden for en måned, 5 dage indenfor 2 måneder og tydeligere tilknytning til frihedsrettigheder  i STOK med hurtigt aftræk)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da-DK" sz="16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a-DK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Udbetaling af timer over 320 pr. 1. maj med førstkommende løn efter 1. maj med mindre andet er aftalt individuelt. Max. saldo er fortsat 400 timer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da-DK" sz="16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da-DK" sz="16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ladsholder til billede 7" descr="Et billede, der indeholder gris, sparegris&#10;&#10;Indhold genereret af kunstig intelligens kan være forkert.">
            <a:extLst>
              <a:ext uri="{FF2B5EF4-FFF2-40B4-BE49-F238E27FC236}">
                <a16:creationId xmlns:a16="http://schemas.microsoft.com/office/drawing/2014/main" id="{43F6F74A-BE37-E18C-20D6-7BC0DE5D28D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1" t="-8526" r="23177" b="-8526"/>
          <a:stretch/>
        </p:blipFill>
        <p:spPr>
          <a:xfrm>
            <a:off x="6364800" y="0"/>
            <a:ext cx="5824800" cy="6858000"/>
          </a:xfrm>
          <a:solidFill>
            <a:schemeClr val="accent1"/>
          </a:solidFill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2D37C72-F5EF-09A2-C153-26A94E13768F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91179" y="6180538"/>
            <a:ext cx="897014" cy="35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421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Brugerdefineret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1965"/>
      </a:accent1>
      <a:accent2>
        <a:srgbClr val="2878FF"/>
      </a:accent2>
      <a:accent3>
        <a:srgbClr val="FF9BBE"/>
      </a:accent3>
      <a:accent4>
        <a:srgbClr val="69F0BE"/>
      </a:accent4>
      <a:accent5>
        <a:srgbClr val="818181"/>
      </a:accent5>
      <a:accent6>
        <a:srgbClr val="FD6D6F"/>
      </a:accent6>
      <a:hlink>
        <a:srgbClr val="001965"/>
      </a:hlink>
      <a:folHlink>
        <a:srgbClr val="2878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2019_Finansforbundet FF" id="{AF137C8B-7C99-4B45-9408-EF2D8E6250B1}" vid="{69E27624-CD8C-43C7-8BDE-B35E8BE4043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F801BB56-85C1-4FC7-A383-BD53688C77B7}">
  <we:reference id="b0430364-2ab6-47cd-907e-f8b72239b204" version="4.6.79.0" store="EXCatalog" storeType="EXCatalog"/>
  <we:alternateReferences>
    <we:reference id="WA200000729" version="4.6.79.0" store="da-DK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1BD543A7A65949ACEC98E5E7F88AC4" ma:contentTypeVersion="13" ma:contentTypeDescription="Opret et nyt dokument." ma:contentTypeScope="" ma:versionID="e7a0fba806a2738724849ec8ff5b9c7a">
  <xsd:schema xmlns:xsd="http://www.w3.org/2001/XMLSchema" xmlns:xs="http://www.w3.org/2001/XMLSchema" xmlns:p="http://schemas.microsoft.com/office/2006/metadata/properties" xmlns:ns2="d18ffc89-bd20-4578-8133-0b4fd4e18073" xmlns:ns3="79816841-1aca-4714-8437-5a726a267690" targetNamespace="http://schemas.microsoft.com/office/2006/metadata/properties" ma:root="true" ma:fieldsID="7ffb88b0daa31718ab9b9af16671a04c" ns2:_="" ns3:_="">
    <xsd:import namespace="d18ffc89-bd20-4578-8133-0b4fd4e18073"/>
    <xsd:import namespace="79816841-1aca-4714-8437-5a726a2676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8ffc89-bd20-4578-8133-0b4fd4e180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Billedmærker" ma:readOnly="false" ma:fieldId="{5cf76f15-5ced-4ddc-b409-7134ff3c332f}" ma:taxonomyMulti="true" ma:sspId="bd4caa44-722c-46c1-a29e-828a9f31da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816841-1aca-4714-8437-5a726a267690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c94a5f4f-5ac6-448c-bb53-c924409782d0}" ma:internalName="TaxCatchAll" ma:showField="CatchAllData" ma:web="79816841-1aca-4714-8437-5a726a2676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18ffc89-bd20-4578-8133-0b4fd4e18073">
      <Terms xmlns="http://schemas.microsoft.com/office/infopath/2007/PartnerControls"/>
    </lcf76f155ced4ddcb4097134ff3c332f>
    <TaxCatchAll xmlns="79816841-1aca-4714-8437-5a726a267690" xsi:nil="true"/>
  </documentManagement>
</p:properties>
</file>

<file path=customXml/itemProps1.xml><?xml version="1.0" encoding="utf-8"?>
<ds:datastoreItem xmlns:ds="http://schemas.openxmlformats.org/officeDocument/2006/customXml" ds:itemID="{73D4752F-09DB-46B0-AA67-0BE1F7ED44B0}"/>
</file>

<file path=customXml/itemProps2.xml><?xml version="1.0" encoding="utf-8"?>
<ds:datastoreItem xmlns:ds="http://schemas.openxmlformats.org/officeDocument/2006/customXml" ds:itemID="{803134D0-780E-4563-A3EB-295DAB1923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A8EA25-88D5-4481-8E3E-F7953A2444BE}">
  <ds:schemaRefs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sharepoint/v3/fields"/>
    <ds:schemaRef ds:uri="http://schemas.microsoft.com/office/2006/metadata/properties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dbdcabb0-4c58-4f31-8c4c-94b89ab3b9f6}" enabled="1" method="Standard" siteId="{7c2da93e-cc41-4f85-94d2-a124c32f9b32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Finansforbundet</Template>
  <TotalTime>4651</TotalTime>
  <Words>1504</Words>
  <Application>Microsoft Office PowerPoint</Application>
  <PresentationFormat>Widescreen</PresentationFormat>
  <Paragraphs>335</Paragraphs>
  <Slides>26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26</vt:i4>
      </vt:variant>
    </vt:vector>
  </HeadingPairs>
  <TitlesOfParts>
    <vt:vector size="30" baseType="lpstr">
      <vt:lpstr>Aptos Narrow</vt:lpstr>
      <vt:lpstr>Arial</vt:lpstr>
      <vt:lpstr>Symbol</vt:lpstr>
      <vt:lpstr>Office-tema</vt:lpstr>
      <vt:lpstr>PowerPoint-præsentation</vt:lpstr>
      <vt:lpstr>PowerPoint-præsentation</vt:lpstr>
      <vt:lpstr>Løn i STOK</vt:lpstr>
      <vt:lpstr>Løn i STOK, ny dynamik</vt:lpstr>
      <vt:lpstr>Løn i STOK, ny dynamik (fortsat)</vt:lpstr>
      <vt:lpstr> VOK løn og pulje</vt:lpstr>
      <vt:lpstr>OK-resultater historisk</vt:lpstr>
      <vt:lpstr>Inflationsprognoser</vt:lpstr>
      <vt:lpstr>Timebank</vt:lpstr>
      <vt:lpstr>Politik for fleksibilitet ved livsudfordringer</vt:lpstr>
      <vt:lpstr>Deltid for seniorer*</vt:lpstr>
      <vt:lpstr>Frihed til fertilitetsbehandling</vt:lpstr>
      <vt:lpstr>Finanskompetencepuljen</vt:lpstr>
      <vt:lpstr>Særlige medarbejdergrupper</vt:lpstr>
      <vt:lpstr>Særlige medarbejdergrupper (fortsat)</vt:lpstr>
      <vt:lpstr>Fagligt arbejde</vt:lpstr>
      <vt:lpstr>SU og retningslinjer for brug  af medarbejderdata</vt:lpstr>
      <vt:lpstr>SU og retningslinjer for brug  af medarbejderdata (fortsat)</vt:lpstr>
      <vt:lpstr>Rådighedsvagter*</vt:lpstr>
      <vt:lpstr>Ændring af IT-årsnorm</vt:lpstr>
      <vt:lpstr>Placering af 2 fridage af særlig betydning</vt:lpstr>
      <vt:lpstr>Tandforsikring</vt:lpstr>
      <vt:lpstr>Forbedring af gruppelivsaftale</vt:lpstr>
      <vt:lpstr>Diverse</vt:lpstr>
      <vt:lpstr>Udvalg i OK perioden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Steven Vallik</dc:creator>
  <cp:lastModifiedBy>Kristian Lind</cp:lastModifiedBy>
  <cp:revision>12</cp:revision>
  <cp:lastPrinted>2025-02-24T08:02:12Z</cp:lastPrinted>
  <dcterms:created xsi:type="dcterms:W3CDTF">2025-02-23T14:56:55Z</dcterms:created>
  <dcterms:modified xsi:type="dcterms:W3CDTF">2025-03-10T11:49:09Z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L_sAMAccountName">
    <vt:lpwstr>sv0208</vt:lpwstr>
  </property>
  <property fmtid="{D5CDD505-2E9C-101B-9397-08002B2CF9AE}" pid="3" name="DL_AuthorInitials">
    <vt:lpwstr>sv0208</vt:lpwstr>
  </property>
  <property fmtid="{D5CDD505-2E9C-101B-9397-08002B2CF9AE}" pid="4" name="fInit">
    <vt:lpwstr>sv0208</vt:lpwstr>
  </property>
  <property fmtid="{D5CDD505-2E9C-101B-9397-08002B2CF9AE}" pid="5" name="fNavn">
    <vt:lpwstr>Steven Vallik</vt:lpwstr>
  </property>
  <property fmtid="{D5CDD505-2E9C-101B-9397-08002B2CF9AE}" pid="6" name="fTlf">
    <vt:lpwstr>32 66 14 52</vt:lpwstr>
  </property>
  <property fmtid="{D5CDD505-2E9C-101B-9397-08002B2CF9AE}" pid="7" name="fEpost">
    <vt:lpwstr>sv@finansforbundet.dk</vt:lpwstr>
  </property>
  <property fmtid="{D5CDD505-2E9C-101B-9397-08002B2CF9AE}" pid="8" name="fLogo">
    <vt:lpwstr>http://www.exformatics.com/images/logo_new.jpg</vt:lpwstr>
  </property>
  <property fmtid="{D5CDD505-2E9C-101B-9397-08002B2CF9AE}" pid="9" name="EntityNameForeign">
    <vt:lpwstr>DL_Activities</vt:lpwstr>
  </property>
  <property fmtid="{D5CDD505-2E9C-101B-9397-08002B2CF9AE}" pid="10" name="EntityId">
    <vt:lpwstr>44563</vt:lpwstr>
  </property>
  <property fmtid="{D5CDD505-2E9C-101B-9397-08002B2CF9AE}" pid="11" name="DL_Id">
    <vt:lpwstr>44563</vt:lpwstr>
  </property>
  <property fmtid="{D5CDD505-2E9C-101B-9397-08002B2CF9AE}" pid="12" name="DL_CaseNo">
    <vt:lpwstr>202002235</vt:lpwstr>
  </property>
  <property fmtid="{D5CDD505-2E9C-101B-9397-08002B2CF9AE}" pid="13" name="sNr">
    <vt:lpwstr>202002235</vt:lpwstr>
  </property>
  <property fmtid="{D5CDD505-2E9C-101B-9397-08002B2CF9AE}" pid="14" name="sTitel">
    <vt:lpwstr>IT-Michael</vt:lpwstr>
  </property>
  <property fmtid="{D5CDD505-2E9C-101B-9397-08002B2CF9AE}" pid="15" name="sInit">
    <vt:lpwstr>mj</vt:lpwstr>
  </property>
  <property fmtid="{D5CDD505-2E9C-101B-9397-08002B2CF9AE}" pid="16" name="sProjekt">
    <vt:lpwstr/>
  </property>
  <property fmtid="{D5CDD505-2E9C-101B-9397-08002B2CF9AE}" pid="17" name="CaseNo">
    <vt:lpwstr>202002235</vt:lpwstr>
  </property>
  <property fmtid="{D5CDD505-2E9C-101B-9397-08002B2CF9AE}" pid="18" name="sAnsvarligNavn">
    <vt:lpwstr>Michael Juel Mortensen</vt:lpwstr>
  </property>
  <property fmtid="{D5CDD505-2E9C-101B-9397-08002B2CF9AE}" pid="19" name="sAnsvarligEmail">
    <vt:lpwstr>mj@finansforbundet.dk</vt:lpwstr>
  </property>
  <property fmtid="{D5CDD505-2E9C-101B-9397-08002B2CF9AE}" pid="20" name="sAnsvarligTelefon">
    <vt:lpwstr>+4532661366</vt:lpwstr>
  </property>
  <property fmtid="{D5CDD505-2E9C-101B-9397-08002B2CF9AE}" pid="21" name="sGruppe">
    <vt:lpwstr>Adm-IT</vt:lpwstr>
  </property>
  <property fmtid="{D5CDD505-2E9C-101B-9397-08002B2CF9AE}" pid="22" name="sUndergruppe">
    <vt:lpwstr>Administration</vt:lpwstr>
  </property>
  <property fmtid="{D5CDD505-2E9C-101B-9397-08002B2CF9AE}" pid="23" name="EXDocumentID">
    <vt:lpwstr>000399989</vt:lpwstr>
  </property>
  <property fmtid="{D5CDD505-2E9C-101B-9397-08002B2CF9AE}" pid="24" name="ContentTypeId">
    <vt:lpwstr>0x010100C51BD543A7A65949ACEC98E5E7F88AC4</vt:lpwstr>
  </property>
  <property fmtid="{D5CDD505-2E9C-101B-9397-08002B2CF9AE}" pid="25" name="fAfdeling">
    <vt:lpwstr>Havnegade</vt:lpwstr>
  </property>
  <property fmtid="{D5CDD505-2E9C-101B-9397-08002B2CF9AE}" pid="26" name="MediaServiceImageTags">
    <vt:lpwstr/>
  </property>
</Properties>
</file>